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1"/>
  </p:sldMasterIdLst>
  <p:sldIdLst>
    <p:sldId id="256" r:id="rId2"/>
    <p:sldId id="257" r:id="rId3"/>
    <p:sldId id="265" r:id="rId4"/>
    <p:sldId id="285" r:id="rId5"/>
    <p:sldId id="286" r:id="rId6"/>
    <p:sldId id="266" r:id="rId7"/>
    <p:sldId id="267" r:id="rId8"/>
    <p:sldId id="259" r:id="rId9"/>
    <p:sldId id="260" r:id="rId10"/>
    <p:sldId id="268" r:id="rId11"/>
    <p:sldId id="269" r:id="rId12"/>
    <p:sldId id="261" r:id="rId13"/>
    <p:sldId id="262" r:id="rId14"/>
    <p:sldId id="270" r:id="rId15"/>
    <p:sldId id="271" r:id="rId16"/>
    <p:sldId id="272" r:id="rId17"/>
    <p:sldId id="273" r:id="rId18"/>
    <p:sldId id="274" r:id="rId19"/>
    <p:sldId id="275" r:id="rId20"/>
    <p:sldId id="276" r:id="rId21"/>
    <p:sldId id="277" r:id="rId22"/>
    <p:sldId id="279" r:id="rId23"/>
    <p:sldId id="280" r:id="rId24"/>
    <p:sldId id="264" r:id="rId25"/>
    <p:sldId id="281" r:id="rId26"/>
    <p:sldId id="282" r:id="rId27"/>
    <p:sldId id="283" r:id="rId28"/>
    <p:sldId id="284"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102" d="100"/>
          <a:sy n="102" d="100"/>
        </p:scale>
        <p:origin x="9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8/27/25</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74055251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8/27/25</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3248640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8/27/25</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369521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8/27/25</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161314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8/27/25</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2486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8/27/25</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899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8/27/25</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370882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8/27/25</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35951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8/27/25</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123323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8/27/25</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179803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8/27/25</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3889471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8/27/25</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326773533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800" r:id="rId6"/>
    <p:sldLayoutId id="2147483795" r:id="rId7"/>
    <p:sldLayoutId id="2147483796" r:id="rId8"/>
    <p:sldLayoutId id="2147483797" r:id="rId9"/>
    <p:sldLayoutId id="2147483799" r:id="rId10"/>
    <p:sldLayoutId id="2147483798"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s://www.youtube.com/shorts/u6aGFLjyyG8" TargetMode="External"/><Relationship Id="rId4" Type="http://schemas.openxmlformats.org/officeDocument/2006/relationships/image" Target="../media/image4.jpg"/><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D24E315-A47A-0AD8-33EA-C86620A9D57E}"/>
              </a:ext>
            </a:extLst>
          </p:cNvPr>
          <p:cNvSpPr>
            <a:spLocks noGrp="1"/>
          </p:cNvSpPr>
          <p:nvPr>
            <p:ph type="ctrTitle"/>
          </p:nvPr>
        </p:nvSpPr>
        <p:spPr>
          <a:xfrm>
            <a:off x="5978914" y="893935"/>
            <a:ext cx="5364937" cy="3339390"/>
          </a:xfrm>
        </p:spPr>
        <p:txBody>
          <a:bodyPr anchor="ctr">
            <a:normAutofit/>
          </a:bodyPr>
          <a:lstStyle/>
          <a:p>
            <a:r>
              <a:rPr lang="de-DE" sz="4000" dirty="0"/>
              <a:t>Willkommen an der Akademie für Individualpsychologie</a:t>
            </a:r>
          </a:p>
        </p:txBody>
      </p:sp>
      <p:pic>
        <p:nvPicPr>
          <p:cNvPr id="4" name="Picture 3" descr="Buntstifte in einem Bleistifthalter, der sich auf einem Holztisch befindet.">
            <a:extLst>
              <a:ext uri="{FF2B5EF4-FFF2-40B4-BE49-F238E27FC236}">
                <a16:creationId xmlns:a16="http://schemas.microsoft.com/office/drawing/2014/main" id="{B74C118F-A137-30D9-7875-AA69BD24DD64}"/>
              </a:ext>
            </a:extLst>
          </p:cNvPr>
          <p:cNvPicPr>
            <a:picLocks noChangeAspect="1"/>
          </p:cNvPicPr>
          <p:nvPr/>
        </p:nvPicPr>
        <p:blipFill>
          <a:blip r:embed="rId2"/>
          <a:srcRect l="46560" r="2680" b="-1"/>
          <a:stretch>
            <a:fillRect/>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cxnSp>
        <p:nvCxnSpPr>
          <p:cNvPr id="20" name="Straight Connector 19">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810664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05EFA0E-DCD4-D8CB-84EA-A0EB817D79C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684"/>
          <a:stretch/>
        </p:blipFill>
        <p:spPr bwMode="auto">
          <a:xfrm>
            <a:off x="471488" y="1157288"/>
            <a:ext cx="10825553" cy="254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a:extLst>
              <a:ext uri="{FF2B5EF4-FFF2-40B4-BE49-F238E27FC236}">
                <a16:creationId xmlns:a16="http://schemas.microsoft.com/office/drawing/2014/main" id="{4279FA35-37CB-E2C1-C481-8BF063475EB2}"/>
              </a:ext>
            </a:extLst>
          </p:cNvPr>
          <p:cNvSpPr txBox="1"/>
          <p:nvPr/>
        </p:nvSpPr>
        <p:spPr>
          <a:xfrm>
            <a:off x="585788" y="4586288"/>
            <a:ext cx="11098712" cy="1754326"/>
          </a:xfrm>
          <a:prstGeom prst="rect">
            <a:avLst/>
          </a:prstGeom>
          <a:noFill/>
        </p:spPr>
        <p:txBody>
          <a:bodyPr wrap="square" rtlCol="0">
            <a:spAutoFit/>
          </a:bodyPr>
          <a:lstStyle/>
          <a:p>
            <a:r>
              <a:rPr lang="de-CH" dirty="0"/>
              <a:t>Gelb: Hans Muster ist die ganze Zeit anwesend</a:t>
            </a:r>
          </a:p>
          <a:p>
            <a:r>
              <a:rPr lang="de-CH" dirty="0"/>
              <a:t>Grün: Erika Muster hat am Samstagmorgen die ersten zwei Lektionen gefehlt.</a:t>
            </a:r>
          </a:p>
          <a:p>
            <a:endParaRPr lang="de-CH" dirty="0"/>
          </a:p>
          <a:p>
            <a:r>
              <a:rPr lang="de-CH" b="1" dirty="0"/>
              <a:t>Du darfst insgesamt 13.5 Lektionen pro Semester fehlen. </a:t>
            </a:r>
          </a:p>
          <a:p>
            <a:r>
              <a:rPr lang="de-CH" dirty="0"/>
              <a:t>Wenn du ein ganzes Ausbildungswochenende fehlst,  sind es 16 Lektionen. Die fehlenden 2.5 Lektionen werden dir im nächsten Semester abgezogen. </a:t>
            </a:r>
          </a:p>
        </p:txBody>
      </p:sp>
    </p:spTree>
    <p:extLst>
      <p:ext uri="{BB962C8B-B14F-4D97-AF65-F5344CB8AC3E}">
        <p14:creationId xmlns:p14="http://schemas.microsoft.com/office/powerpoint/2010/main" val="3943706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2C7CAC78-8BCC-E7A6-9CBF-0986A46982C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736" t="38667" r="35535" b="22666"/>
          <a:stretch/>
        </p:blipFill>
        <p:spPr bwMode="auto">
          <a:xfrm>
            <a:off x="428625" y="602577"/>
            <a:ext cx="10444163" cy="373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a:extLst>
              <a:ext uri="{FF2B5EF4-FFF2-40B4-BE49-F238E27FC236}">
                <a16:creationId xmlns:a16="http://schemas.microsoft.com/office/drawing/2014/main" id="{1D2F59F0-D7D7-EE08-0A01-63570E1B59C0}"/>
              </a:ext>
            </a:extLst>
          </p:cNvPr>
          <p:cNvSpPr txBox="1"/>
          <p:nvPr/>
        </p:nvSpPr>
        <p:spPr>
          <a:xfrm>
            <a:off x="1771650" y="4778095"/>
            <a:ext cx="7532995"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de-DE" altLang="de-DE" sz="1800" b="1" dirty="0">
              <a:latin typeface="Antique Olive" panose="020B060302020403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de-DE" altLang="de-DE" sz="2400" b="1" dirty="0">
                <a:latin typeface="Antique Olive" panose="020B0603020204030204" pitchFamily="34" charset="0"/>
                <a:cs typeface="Arial" pitchFamily="34" charset="0"/>
              </a:rPr>
              <a:t>Monatliche Lernberichte: </a:t>
            </a:r>
            <a:endParaRPr kumimoji="0" lang="de-DE" altLang="de-DE" sz="2400" b="1" i="0" u="none" strike="noStrike" cap="none" normalizeH="0" baseline="0" dirty="0">
              <a:ln>
                <a:noFill/>
              </a:ln>
              <a:solidFill>
                <a:srgbClr val="C00000"/>
              </a:solidFill>
              <a:effectLst/>
              <a:latin typeface="Antique Olive" panose="020B0603020204030204"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i="0" u="none" strike="noStrike" cap="none" normalizeH="0" baseline="0" dirty="0">
                <a:ln>
                  <a:noFill/>
                </a:ln>
                <a:effectLst/>
                <a:latin typeface="Antique Olive" panose="020B0603020204030204" pitchFamily="34" charset="0"/>
                <a:ea typeface="Times New Roman" pitchFamily="18" charset="0"/>
                <a:cs typeface="Arial" pitchFamily="34" charset="0"/>
              </a:rPr>
              <a:t>Ermutigende Beziehungsqualitäten </a:t>
            </a:r>
          </a:p>
          <a:p>
            <a:pPr marL="0" marR="0" lvl="0" indent="0" algn="l" defTabSz="914400" rtl="0" eaLnBrk="1" fontAlgn="base" latinLnBrk="0" hangingPunct="1">
              <a:lnSpc>
                <a:spcPct val="100000"/>
              </a:lnSpc>
              <a:spcBef>
                <a:spcPct val="0"/>
              </a:spcBef>
              <a:spcAft>
                <a:spcPct val="0"/>
              </a:spcAft>
              <a:buClrTx/>
              <a:buSzTx/>
              <a:buFontTx/>
              <a:buNone/>
              <a:tabLst/>
            </a:pPr>
            <a:r>
              <a:rPr lang="de-DE" altLang="de-DE" dirty="0">
                <a:latin typeface="Antique Olive" panose="020B0603020204030204" pitchFamily="34" charset="0"/>
                <a:ea typeface="Times New Roman" pitchFamily="18" charset="0"/>
                <a:cs typeface="Arial" pitchFamily="34" charset="0"/>
              </a:rPr>
              <a:t>2 Wochen üben und sich beobachten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i="0" u="none" strike="noStrike" cap="none" normalizeH="0" baseline="0" dirty="0">
                <a:ln>
                  <a:noFill/>
                </a:ln>
                <a:effectLst/>
                <a:latin typeface="Antique Olive" panose="020B0603020204030204" pitchFamily="34" charset="0"/>
                <a:ea typeface="Times New Roman" pitchFamily="18" charset="0"/>
                <a:cs typeface="Arial" pitchFamily="34" charset="0"/>
              </a:rPr>
              <a:t>Lern</a:t>
            </a:r>
            <a:r>
              <a:rPr lang="de-DE" altLang="de-DE" dirty="0">
                <a:latin typeface="Antique Olive" panose="020B0603020204030204" pitchFamily="34" charset="0"/>
                <a:ea typeface="Times New Roman" pitchFamily="18" charset="0"/>
                <a:cs typeface="Arial" pitchFamily="34" charset="0"/>
              </a:rPr>
              <a:t>bericht schreiben und der Tutorin abgeben. </a:t>
            </a:r>
            <a:endParaRPr kumimoji="0" lang="de-DE" altLang="de-DE" sz="1800" i="0" u="none" strike="noStrike" cap="none" normalizeH="0" baseline="0" dirty="0">
              <a:ln>
                <a:noFill/>
              </a:ln>
              <a:effectLst/>
              <a:latin typeface="Antique Olive" panose="020B0603020204030204" pitchFamily="34" charset="0"/>
              <a:ea typeface="Times New Roman" pitchFamily="18" charset="0"/>
              <a:cs typeface="Arial" pitchFamily="34" charset="0"/>
            </a:endParaRPr>
          </a:p>
        </p:txBody>
      </p:sp>
    </p:spTree>
    <p:extLst>
      <p:ext uri="{BB962C8B-B14F-4D97-AF65-F5344CB8AC3E}">
        <p14:creationId xmlns:p14="http://schemas.microsoft.com/office/powerpoint/2010/main" val="1523690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a:extLst>
            <a:ext uri="{FF2B5EF4-FFF2-40B4-BE49-F238E27FC236}">
              <a16:creationId xmlns:a16="http://schemas.microsoft.com/office/drawing/2014/main" id="{8275FEEB-F882-3062-E4C1-4FABA87F2181}"/>
            </a:ext>
          </a:extLst>
        </p:cNvPr>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untstifte in einem Bleistifthalter, der sich auf einem Holztisch befindet.">
            <a:extLst>
              <a:ext uri="{FF2B5EF4-FFF2-40B4-BE49-F238E27FC236}">
                <a16:creationId xmlns:a16="http://schemas.microsoft.com/office/drawing/2014/main" id="{79470C79-8988-5BB4-84EC-8BE2AE2BF191}"/>
              </a:ext>
            </a:extLst>
          </p:cNvPr>
          <p:cNvPicPr>
            <a:picLocks noChangeAspect="1"/>
          </p:cNvPicPr>
          <p:nvPr/>
        </p:nvPicPr>
        <p:blipFill>
          <a:blip r:embed="rId2"/>
          <a:srcRect t="15730"/>
          <a:stretch>
            <a:fillRect/>
          </a:stretch>
        </p:blipFill>
        <p:spPr>
          <a:xfrm>
            <a:off x="1" y="10"/>
            <a:ext cx="12191999" cy="6857990"/>
          </a:xfrm>
          <a:prstGeom prst="rect">
            <a:avLst/>
          </a:prstGeom>
        </p:spPr>
      </p:pic>
      <p:sp>
        <p:nvSpPr>
          <p:cNvPr id="75" name="Freeform: Shape 74">
            <a:extLst>
              <a:ext uri="{FF2B5EF4-FFF2-40B4-BE49-F238E27FC236}">
                <a16:creationId xmlns:a16="http://schemas.microsoft.com/office/drawing/2014/main" id="{893019E0-FD21-491F-A6EC-470CCB356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bg1">
              <a:lumMod val="85000"/>
              <a:lumOff val="1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78E6BEC-C11F-B101-EB27-40091F665332}"/>
              </a:ext>
            </a:extLst>
          </p:cNvPr>
          <p:cNvSpPr>
            <a:spLocks noGrp="1"/>
          </p:cNvSpPr>
          <p:nvPr>
            <p:ph type="ctrTitle"/>
          </p:nvPr>
        </p:nvSpPr>
        <p:spPr>
          <a:xfrm>
            <a:off x="349938" y="442913"/>
            <a:ext cx="7202178" cy="5345239"/>
          </a:xfrm>
        </p:spPr>
        <p:txBody>
          <a:bodyPr anchor="b">
            <a:normAutofit/>
          </a:bodyPr>
          <a:lstStyle/>
          <a:p>
            <a:pPr lvl="0"/>
            <a:r>
              <a:rPr lang="de-CH" sz="2000" b="1" i="0" dirty="0">
                <a:latin typeface="Tahoma" panose="020B0604030504040204" pitchFamily="34" charset="0"/>
                <a:ea typeface="Tahoma" panose="020B0604030504040204" pitchFamily="34" charset="0"/>
                <a:cs typeface="Tahoma" panose="020B0604030504040204" pitchFamily="34" charset="0"/>
              </a:rPr>
              <a:t>Allgemeine Informationen: </a:t>
            </a:r>
            <a:br>
              <a:rPr lang="de-CH" sz="2000" i="0" dirty="0">
                <a:latin typeface="Tahoma" panose="020B0604030504040204" pitchFamily="34" charset="0"/>
                <a:ea typeface="Tahoma" panose="020B0604030504040204" pitchFamily="34" charset="0"/>
                <a:cs typeface="Tahoma" panose="020B0604030504040204" pitchFamily="34" charset="0"/>
              </a:rPr>
            </a:br>
            <a:br>
              <a:rPr lang="de-CH" sz="2000" i="0" dirty="0">
                <a:latin typeface="Tahoma" panose="020B0604030504040204" pitchFamily="34" charset="0"/>
                <a:ea typeface="Tahoma" panose="020B0604030504040204" pitchFamily="34" charset="0"/>
                <a:cs typeface="Tahoma" panose="020B0604030504040204" pitchFamily="34" charset="0"/>
              </a:rPr>
            </a:br>
            <a:br>
              <a:rPr lang="de-CH" sz="2000" i="0" dirty="0">
                <a:latin typeface="Tahoma" panose="020B0604030504040204" pitchFamily="34" charset="0"/>
                <a:ea typeface="Tahoma" panose="020B0604030504040204" pitchFamily="34" charset="0"/>
                <a:cs typeface="Tahoma" panose="020B0604030504040204" pitchFamily="34" charset="0"/>
              </a:rPr>
            </a:br>
            <a:r>
              <a:rPr lang="de-CH" sz="2000" i="0" dirty="0">
                <a:latin typeface="Tahoma" panose="020B0604030504040204" pitchFamily="34" charset="0"/>
                <a:ea typeface="Tahoma" panose="020B0604030504040204" pitchFamily="34" charset="0"/>
                <a:cs typeface="Tahoma" panose="020B0604030504040204" pitchFamily="34" charset="0"/>
              </a:rPr>
              <a:t>Parkplätze</a:t>
            </a:r>
            <a:br>
              <a:rPr lang="de-CH" sz="2000" i="0" dirty="0">
                <a:latin typeface="Tahoma" panose="020B0604030504040204" pitchFamily="34" charset="0"/>
                <a:ea typeface="Tahoma" panose="020B0604030504040204" pitchFamily="34" charset="0"/>
                <a:cs typeface="Tahoma" panose="020B0604030504040204" pitchFamily="34" charset="0"/>
              </a:rPr>
            </a:br>
            <a:r>
              <a:rPr lang="de-CH" sz="2000" i="0" dirty="0">
                <a:latin typeface="Tahoma" panose="020B0604030504040204" pitchFamily="34" charset="0"/>
                <a:ea typeface="Tahoma" panose="020B0604030504040204" pitchFamily="34" charset="0"/>
                <a:cs typeface="Tahoma" panose="020B0604030504040204" pitchFamily="34" charset="0"/>
              </a:rPr>
              <a:t>Abmelden, immer schriftlich an AGL </a:t>
            </a:r>
            <a:br>
              <a:rPr lang="de-CH" sz="2000" i="0" dirty="0">
                <a:latin typeface="Tahoma" panose="020B0604030504040204" pitchFamily="34" charset="0"/>
                <a:ea typeface="Tahoma" panose="020B0604030504040204" pitchFamily="34" charset="0"/>
                <a:cs typeface="Tahoma" panose="020B0604030504040204" pitchFamily="34" charset="0"/>
              </a:rPr>
            </a:br>
            <a:r>
              <a:rPr lang="de-CH" sz="2000" i="0" dirty="0">
                <a:latin typeface="Tahoma" panose="020B0604030504040204" pitchFamily="34" charset="0"/>
                <a:ea typeface="Tahoma" panose="020B0604030504040204" pitchFamily="34" charset="0"/>
                <a:cs typeface="Tahoma" panose="020B0604030504040204" pitchFamily="34" charset="0"/>
              </a:rPr>
              <a:t>Vertretung bei Abwesenheit, selbst organisieren</a:t>
            </a:r>
            <a:br>
              <a:rPr lang="de-CH" sz="2000" i="0" dirty="0">
                <a:latin typeface="Tahoma" panose="020B0604030504040204" pitchFamily="34" charset="0"/>
                <a:ea typeface="Tahoma" panose="020B0604030504040204" pitchFamily="34" charset="0"/>
                <a:cs typeface="Tahoma" panose="020B0604030504040204" pitchFamily="34" charset="0"/>
              </a:rPr>
            </a:br>
            <a:r>
              <a:rPr lang="de-CH" sz="2000" i="0" dirty="0">
                <a:latin typeface="Tahoma" panose="020B0604030504040204" pitchFamily="34" charset="0"/>
                <a:ea typeface="Tahoma" panose="020B0604030504040204" pitchFamily="34" charset="0"/>
                <a:cs typeface="Tahoma" panose="020B0604030504040204" pitchFamily="34" charset="0"/>
              </a:rPr>
              <a:t>Tagesende Sonntag – Möglichkeit die Mittagspause um 15 Min zu verkürzen</a:t>
            </a:r>
            <a:br>
              <a:rPr lang="de-CH" sz="2000" i="0" dirty="0">
                <a:latin typeface="Tahoma" panose="020B0604030504040204" pitchFamily="34" charset="0"/>
                <a:ea typeface="Tahoma" panose="020B0604030504040204" pitchFamily="34" charset="0"/>
                <a:cs typeface="Tahoma" panose="020B0604030504040204" pitchFamily="34" charset="0"/>
              </a:rPr>
            </a:br>
            <a:r>
              <a:rPr lang="de-CH" sz="2000" i="0" dirty="0">
                <a:latin typeface="Tahoma" panose="020B0604030504040204" pitchFamily="34" charset="0"/>
                <a:ea typeface="Tahoma" panose="020B0604030504040204" pitchFamily="34" charset="0"/>
                <a:cs typeface="Tahoma" panose="020B0604030504040204" pitchFamily="34" charset="0"/>
              </a:rPr>
              <a:t>Teilnehmerliste (Änderungen) was darf auf Login? </a:t>
            </a:r>
            <a:br>
              <a:rPr lang="de-CH" sz="2000" i="0" dirty="0">
                <a:latin typeface="Tahoma" panose="020B0604030504040204" pitchFamily="34" charset="0"/>
                <a:ea typeface="Tahoma" panose="020B0604030504040204" pitchFamily="34" charset="0"/>
                <a:cs typeface="Tahoma" panose="020B0604030504040204" pitchFamily="34" charset="0"/>
              </a:rPr>
            </a:br>
            <a:r>
              <a:rPr lang="de-CH" sz="2000" i="0" dirty="0">
                <a:latin typeface="Tahoma" panose="020B0604030504040204" pitchFamily="34" charset="0"/>
                <a:ea typeface="Tahoma" panose="020B0604030504040204" pitchFamily="34" charset="0"/>
                <a:cs typeface="Tahoma" panose="020B0604030504040204" pitchFamily="34" charset="0"/>
              </a:rPr>
              <a:t>Literaturliste Kontrollblatt Ende 6. Semester abgeben</a:t>
            </a:r>
            <a:br>
              <a:rPr lang="de-CH" sz="2000" i="0" dirty="0">
                <a:latin typeface="Tahoma" panose="020B0604030504040204" pitchFamily="34" charset="0"/>
                <a:ea typeface="Tahoma" panose="020B0604030504040204" pitchFamily="34" charset="0"/>
                <a:cs typeface="Tahoma" panose="020B0604030504040204" pitchFamily="34" charset="0"/>
              </a:rPr>
            </a:br>
            <a:r>
              <a:rPr lang="de-CH" sz="2000" i="0" dirty="0">
                <a:latin typeface="Tahoma" panose="020B0604030504040204" pitchFamily="34" charset="0"/>
                <a:ea typeface="Tahoma" panose="020B0604030504040204" pitchFamily="34" charset="0"/>
                <a:cs typeface="Tahoma" panose="020B0604030504040204" pitchFamily="34" charset="0"/>
              </a:rPr>
              <a:t>Blocktage, im 2. Jahr extern </a:t>
            </a:r>
            <a:br>
              <a:rPr lang="de-CH" sz="2000" i="0" dirty="0">
                <a:latin typeface="Tahoma" panose="020B0604030504040204" pitchFamily="34" charset="0"/>
                <a:ea typeface="Tahoma" panose="020B0604030504040204" pitchFamily="34" charset="0"/>
                <a:cs typeface="Tahoma" panose="020B0604030504040204" pitchFamily="34" charset="0"/>
              </a:rPr>
            </a:br>
            <a:r>
              <a:rPr lang="de-CH" sz="2000" i="0" dirty="0">
                <a:latin typeface="Tahoma" panose="020B0604030504040204" pitchFamily="34" charset="0"/>
                <a:ea typeface="Tahoma" panose="020B0604030504040204" pitchFamily="34" charset="0"/>
                <a:cs typeface="Tahoma" panose="020B0604030504040204" pitchFamily="34" charset="0"/>
              </a:rPr>
              <a:t>Vorträge Grundlagen der IP (Zettel zum Eintragen)</a:t>
            </a:r>
            <a:br>
              <a:rPr lang="de-CH" sz="2000" i="0" dirty="0">
                <a:latin typeface="Tahoma" panose="020B0604030504040204" pitchFamily="34" charset="0"/>
                <a:ea typeface="Tahoma" panose="020B0604030504040204" pitchFamily="34" charset="0"/>
                <a:cs typeface="Tahoma" panose="020B0604030504040204" pitchFamily="34" charset="0"/>
              </a:rPr>
            </a:br>
            <a:r>
              <a:rPr lang="de-CH" sz="2000" i="0" dirty="0">
                <a:latin typeface="Tahoma" panose="020B0604030504040204" pitchFamily="34" charset="0"/>
                <a:ea typeface="Tahoma" panose="020B0604030504040204" pitchFamily="34" charset="0"/>
                <a:cs typeface="Tahoma" panose="020B0604030504040204" pitchFamily="34" charset="0"/>
              </a:rPr>
              <a:t>Tutoreneinteilung</a:t>
            </a:r>
            <a:br>
              <a:rPr lang="de-CH" sz="2000" i="0" dirty="0">
                <a:latin typeface="Tahoma" panose="020B0604030504040204" pitchFamily="34" charset="0"/>
                <a:ea typeface="Tahoma" panose="020B0604030504040204" pitchFamily="34" charset="0"/>
                <a:cs typeface="Tahoma" panose="020B0604030504040204" pitchFamily="34" charset="0"/>
              </a:rPr>
            </a:br>
            <a:r>
              <a:rPr lang="de-CH" sz="2000" i="0" dirty="0">
                <a:latin typeface="Tahoma" panose="020B0604030504040204" pitchFamily="34" charset="0"/>
                <a:ea typeface="Tahoma" panose="020B0604030504040204" pitchFamily="34" charset="0"/>
                <a:cs typeface="Tahoma" panose="020B0604030504040204" pitchFamily="34" charset="0"/>
              </a:rPr>
              <a:t>Login Gruppe </a:t>
            </a:r>
            <a:br>
              <a:rPr lang="de-CH" sz="2000" i="0" dirty="0">
                <a:latin typeface="Tahoma" panose="020B0604030504040204" pitchFamily="34" charset="0"/>
                <a:ea typeface="Tahoma" panose="020B0604030504040204" pitchFamily="34" charset="0"/>
                <a:cs typeface="Tahoma" panose="020B0604030504040204" pitchFamily="34" charset="0"/>
              </a:rPr>
            </a:br>
            <a:r>
              <a:rPr lang="de-CH" sz="2000" i="0" dirty="0">
                <a:latin typeface="Tahoma" panose="020B0604030504040204" pitchFamily="34" charset="0"/>
                <a:ea typeface="Tahoma" panose="020B0604030504040204" pitchFamily="34" charset="0"/>
                <a:cs typeface="Tahoma" panose="020B0604030504040204" pitchFamily="34" charset="0"/>
              </a:rPr>
              <a:t>Verschwiegenheitserklärung (Schweigepflicht über Gehörtes) wurde mit Unterschrift beim Vertrag eingeholt </a:t>
            </a:r>
            <a:br>
              <a:rPr lang="de-CH" sz="2000" i="0" dirty="0">
                <a:latin typeface="Tahoma" panose="020B0604030504040204" pitchFamily="34" charset="0"/>
                <a:ea typeface="Tahoma" panose="020B0604030504040204" pitchFamily="34" charset="0"/>
                <a:cs typeface="Tahoma" panose="020B0604030504040204" pitchFamily="34" charset="0"/>
              </a:rPr>
            </a:br>
            <a:br>
              <a:rPr lang="de-CH" sz="2000" i="0" dirty="0">
                <a:latin typeface="Tahoma" panose="020B0604030504040204" pitchFamily="34" charset="0"/>
                <a:ea typeface="Tahoma" panose="020B0604030504040204" pitchFamily="34" charset="0"/>
                <a:cs typeface="Tahoma" panose="020B0604030504040204" pitchFamily="34" charset="0"/>
              </a:rPr>
            </a:br>
            <a:endParaRPr lang="de-DE" sz="2000" i="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7"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6506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31760DA-4F48-D50A-0DE0-F6B023BE5143}"/>
            </a:ext>
          </a:extLst>
        </p:cNvPr>
        <p:cNvGrpSpPr/>
        <p:nvPr/>
      </p:nvGrpSpPr>
      <p:grpSpPr>
        <a:xfrm>
          <a:off x="0" y="0"/>
          <a:ext cx="0" cy="0"/>
          <a:chOff x="0" y="0"/>
          <a:chExt cx="0" cy="0"/>
        </a:xfrm>
      </p:grpSpPr>
      <p:sp>
        <p:nvSpPr>
          <p:cNvPr id="82" name="Rectangle 81">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7325CC-FC2D-E404-0A60-937F10F524D0}"/>
              </a:ext>
            </a:extLst>
          </p:cNvPr>
          <p:cNvSpPr>
            <a:spLocks noGrp="1"/>
          </p:cNvSpPr>
          <p:nvPr>
            <p:ph type="ctrTitle"/>
          </p:nvPr>
        </p:nvSpPr>
        <p:spPr>
          <a:xfrm>
            <a:off x="5978914" y="893935"/>
            <a:ext cx="5364937" cy="3339390"/>
          </a:xfrm>
        </p:spPr>
        <p:txBody>
          <a:bodyPr anchor="ctr">
            <a:normAutofit/>
          </a:bodyPr>
          <a:lstStyle/>
          <a:p>
            <a:r>
              <a:rPr lang="de-DE" sz="6000" dirty="0">
                <a:solidFill>
                  <a:schemeClr val="bg1"/>
                </a:solidFill>
              </a:rPr>
              <a:t>Grundlagen der Individual-psychologie</a:t>
            </a:r>
          </a:p>
        </p:txBody>
      </p:sp>
      <p:sp>
        <p:nvSpPr>
          <p:cNvPr id="84" name="Freeform: Shape 83">
            <a:extLst>
              <a:ext uri="{FF2B5EF4-FFF2-40B4-BE49-F238E27FC236}">
                <a16:creationId xmlns:a16="http://schemas.microsoft.com/office/drawing/2014/main" id="{AAD3D935-ECFC-4862-B395-207C13BAC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Buntstifte in einem Bleistifthalter, der sich auf einem Holztisch befindet.">
            <a:extLst>
              <a:ext uri="{FF2B5EF4-FFF2-40B4-BE49-F238E27FC236}">
                <a16:creationId xmlns:a16="http://schemas.microsoft.com/office/drawing/2014/main" id="{5748C382-4E94-BEBF-CA84-181A6E683DC5}"/>
              </a:ext>
            </a:extLst>
          </p:cNvPr>
          <p:cNvPicPr>
            <a:picLocks noChangeAspect="1"/>
          </p:cNvPicPr>
          <p:nvPr/>
        </p:nvPicPr>
        <p:blipFill>
          <a:blip r:embed="rId2"/>
          <a:srcRect t="15730"/>
          <a:stretch>
            <a:fillRect/>
          </a:stretch>
        </p:blipFill>
        <p:spPr>
          <a:xfrm>
            <a:off x="518401" y="2557738"/>
            <a:ext cx="3491811" cy="1964151"/>
          </a:xfrm>
          <a:prstGeom prst="rect">
            <a:avLst/>
          </a:prstGeom>
        </p:spPr>
      </p:pic>
      <p:cxnSp>
        <p:nvCxnSpPr>
          <p:cNvPr id="86" name="Straight Connector 85">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2643469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63FC4EB6-549E-3818-2C0C-2120E262BFB1}"/>
              </a:ext>
            </a:extLst>
          </p:cNvPr>
          <p:cNvSpPr>
            <a:spLocks noGrp="1"/>
          </p:cNvSpPr>
          <p:nvPr>
            <p:ph idx="1"/>
          </p:nvPr>
        </p:nvSpPr>
        <p:spPr>
          <a:xfrm>
            <a:off x="1068497" y="757238"/>
            <a:ext cx="5775216" cy="5037501"/>
          </a:xfrm>
        </p:spPr>
        <p:txBody>
          <a:bodyPr>
            <a:normAutofit fontScale="62500" lnSpcReduction="20000"/>
          </a:bodyPr>
          <a:lstStyle/>
          <a:p>
            <a:pPr marL="0" indent="0">
              <a:lnSpc>
                <a:spcPct val="100000"/>
              </a:lnSpc>
              <a:buNone/>
            </a:pPr>
            <a:r>
              <a:rPr lang="de-CH" sz="3200" b="1" dirty="0">
                <a:latin typeface="Tahoma" panose="020B0604030504040204" pitchFamily="34" charset="0"/>
                <a:ea typeface="Tahoma" panose="020B0604030504040204" pitchFamily="34" charset="0"/>
                <a:cs typeface="Tahoma" panose="020B0604030504040204" pitchFamily="34" charset="0"/>
              </a:rPr>
              <a:t>Grundlagen der Individualpsychologie </a:t>
            </a:r>
          </a:p>
          <a:p>
            <a:pPr marL="0" indent="0">
              <a:lnSpc>
                <a:spcPct val="100000"/>
              </a:lnSpc>
              <a:buNone/>
            </a:pPr>
            <a:endParaRPr lang="de-CH" sz="32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de-CH" sz="3200" dirty="0">
                <a:latin typeface="Tahoma" panose="020B0604030504040204" pitchFamily="34" charset="0"/>
                <a:ea typeface="Tahoma" panose="020B0604030504040204" pitchFamily="34" charset="0"/>
                <a:cs typeface="Tahoma" panose="020B0604030504040204" pitchFamily="34" charset="0"/>
              </a:rPr>
              <a:t>Die Individualpsychologie gehört zu den drei klassischen Tiefenpsychologierichtungen der Wienerbewegung des frühen 20. Jahrhunderts.</a:t>
            </a:r>
          </a:p>
          <a:p>
            <a:pPr>
              <a:lnSpc>
                <a:spcPct val="100000"/>
              </a:lnSpc>
            </a:pPr>
            <a:r>
              <a:rPr lang="de-CH" sz="3200" dirty="0">
                <a:latin typeface="Tahoma" panose="020B0604030504040204" pitchFamily="34" charset="0"/>
                <a:ea typeface="Tahoma" panose="020B0604030504040204" pitchFamily="34" charset="0"/>
                <a:cs typeface="Tahoma" panose="020B0604030504040204" pitchFamily="34" charset="0"/>
              </a:rPr>
              <a:t>Der Begriff «Individualpsychologie» leitete Adler vom lateinischen «</a:t>
            </a:r>
            <a:r>
              <a:rPr lang="de-CH" sz="3200" dirty="0" err="1">
                <a:latin typeface="Tahoma" panose="020B0604030504040204" pitchFamily="34" charset="0"/>
                <a:ea typeface="Tahoma" panose="020B0604030504040204" pitchFamily="34" charset="0"/>
                <a:cs typeface="Tahoma" panose="020B0604030504040204" pitchFamily="34" charset="0"/>
              </a:rPr>
              <a:t>individere</a:t>
            </a:r>
            <a:r>
              <a:rPr lang="de-CH" sz="3200" dirty="0">
                <a:latin typeface="Tahoma" panose="020B0604030504040204" pitchFamily="34" charset="0"/>
                <a:ea typeface="Tahoma" panose="020B0604030504040204" pitchFamily="34" charset="0"/>
                <a:cs typeface="Tahoma" panose="020B0604030504040204" pitchFamily="34" charset="0"/>
              </a:rPr>
              <a:t>» ab und bezeichnet sie als Lehre des unteilbaren Ganzen.</a:t>
            </a:r>
          </a:p>
          <a:p>
            <a:pPr>
              <a:lnSpc>
                <a:spcPct val="100000"/>
              </a:lnSpc>
            </a:pPr>
            <a:r>
              <a:rPr lang="de-CH" sz="3200" dirty="0">
                <a:latin typeface="Tahoma" panose="020B0604030504040204" pitchFamily="34" charset="0"/>
                <a:ea typeface="Tahoma" panose="020B0604030504040204" pitchFamily="34" charset="0"/>
                <a:cs typeface="Tahoma" panose="020B0604030504040204" pitchFamily="34" charset="0"/>
              </a:rPr>
              <a:t>Die Individualpsychologie ist ein Instrument, </a:t>
            </a:r>
          </a:p>
          <a:p>
            <a:pPr marL="0" indent="0">
              <a:lnSpc>
                <a:spcPct val="100000"/>
              </a:lnSpc>
              <a:buNone/>
            </a:pPr>
            <a:r>
              <a:rPr lang="de-CH" sz="3200" dirty="0">
                <a:latin typeface="Tahoma" panose="020B0604030504040204" pitchFamily="34" charset="0"/>
                <a:ea typeface="Tahoma" panose="020B0604030504040204" pitchFamily="34" charset="0"/>
                <a:cs typeface="Tahoma" panose="020B0604030504040204" pitchFamily="34" charset="0"/>
              </a:rPr>
              <a:t>mit dem das Verhalten von Menschen verstanden </a:t>
            </a:r>
          </a:p>
          <a:p>
            <a:pPr marL="0" indent="0">
              <a:lnSpc>
                <a:spcPct val="100000"/>
              </a:lnSpc>
              <a:buNone/>
            </a:pPr>
            <a:r>
              <a:rPr lang="de-CH" sz="3200" dirty="0">
                <a:latin typeface="Tahoma" panose="020B0604030504040204" pitchFamily="34" charset="0"/>
                <a:ea typeface="Tahoma" panose="020B0604030504040204" pitchFamily="34" charset="0"/>
                <a:cs typeface="Tahoma" panose="020B0604030504040204" pitchFamily="34" charset="0"/>
              </a:rPr>
              <a:t>werden kann und zählt zu den sogenannten </a:t>
            </a:r>
          </a:p>
          <a:p>
            <a:pPr marL="0" indent="0">
              <a:lnSpc>
                <a:spcPct val="100000"/>
              </a:lnSpc>
              <a:buNone/>
            </a:pPr>
            <a:r>
              <a:rPr lang="de-CH" sz="3200" dirty="0">
                <a:latin typeface="Tahoma" panose="020B0604030504040204" pitchFamily="34" charset="0"/>
                <a:ea typeface="Tahoma" panose="020B0604030504040204" pitchFamily="34" charset="0"/>
                <a:cs typeface="Tahoma" panose="020B0604030504040204" pitchFamily="34" charset="0"/>
              </a:rPr>
              <a:t> «Gebrauchs-</a:t>
            </a:r>
            <a:r>
              <a:rPr lang="de-CH" sz="3200" dirty="0" err="1">
                <a:latin typeface="Tahoma" panose="020B0604030504040204" pitchFamily="34" charset="0"/>
                <a:ea typeface="Tahoma" panose="020B0604030504040204" pitchFamily="34" charset="0"/>
                <a:cs typeface="Tahoma" panose="020B0604030504040204" pitchFamily="34" charset="0"/>
              </a:rPr>
              <a:t>Psychologien</a:t>
            </a:r>
            <a:r>
              <a:rPr lang="de-CH" sz="3200" dirty="0">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buNone/>
            </a:pPr>
            <a:r>
              <a:rPr lang="de-CH" sz="3200" dirty="0">
                <a:latin typeface="Tahoma" panose="020B0604030504040204" pitchFamily="34" charset="0"/>
                <a:ea typeface="Tahoma" panose="020B0604030504040204" pitchFamily="34" charset="0"/>
                <a:cs typeface="Tahoma" panose="020B0604030504040204" pitchFamily="34" charset="0"/>
              </a:rPr>
              <a:t>Adler spricht als erster von dem Minderwertigkeitsgefühl und der Bestrebung, dieses zu kompensieren.</a:t>
            </a:r>
          </a:p>
          <a:p>
            <a:pPr marL="0" indent="0">
              <a:lnSpc>
                <a:spcPct val="100000"/>
              </a:lnSpc>
              <a:buNone/>
            </a:pPr>
            <a:endParaRPr lang="de-CH" sz="10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de-CH" sz="10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de-DE" sz="1000" dirty="0"/>
          </a:p>
        </p:txBody>
      </p:sp>
      <p:pic>
        <p:nvPicPr>
          <p:cNvPr id="4" name="Google Shape;200;p4" descr="Freud at Home: The Wednesday Psychological Society - Freud Museum London">
            <a:extLst>
              <a:ext uri="{FF2B5EF4-FFF2-40B4-BE49-F238E27FC236}">
                <a16:creationId xmlns:a16="http://schemas.microsoft.com/office/drawing/2014/main" id="{4BAB9F18-7DB7-11B5-5399-3ED13A38ABDE}"/>
              </a:ext>
            </a:extLst>
          </p:cNvPr>
          <p:cNvPicPr preferRelativeResize="0"/>
          <p:nvPr/>
        </p:nvPicPr>
        <p:blipFill rotWithShape="1">
          <a:blip r:embed="rId2"/>
          <a:srcRect l="18804" r="25494"/>
          <a:stretch>
            <a:fillRect/>
          </a:stretch>
        </p:blipFill>
        <p:spPr>
          <a:xfrm>
            <a:off x="6976934" y="10"/>
            <a:ext cx="5215066" cy="6857990"/>
          </a:xfrm>
          <a:custGeom>
            <a:avLst/>
            <a:gdLst/>
            <a:ahLst/>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a:noFill/>
        </p:spPr>
      </p:pic>
      <p:sp>
        <p:nvSpPr>
          <p:cNvPr id="1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250805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D971F92-6DED-F7A0-A06A-E5FA33E95F28}"/>
              </a:ext>
            </a:extLst>
          </p:cNvPr>
          <p:cNvSpPr>
            <a:spLocks noGrp="1"/>
          </p:cNvSpPr>
          <p:nvPr>
            <p:ph idx="1"/>
          </p:nvPr>
        </p:nvSpPr>
        <p:spPr>
          <a:xfrm>
            <a:off x="1185863" y="758952"/>
            <a:ext cx="10244137" cy="4754880"/>
          </a:xfrm>
        </p:spPr>
        <p:txBody>
          <a:bodyPr/>
          <a:lstStyle/>
          <a:p>
            <a:pPr marL="0" indent="0">
              <a:buNone/>
            </a:pPr>
            <a:r>
              <a:rPr lang="de-CH" sz="2000" b="1" dirty="0">
                <a:latin typeface="Tahoma" panose="020B0604030504040204" pitchFamily="34" charset="0"/>
                <a:ea typeface="Tahoma" panose="020B0604030504040204" pitchFamily="34" charset="0"/>
                <a:cs typeface="Tahoma" panose="020B0604030504040204" pitchFamily="34" charset="0"/>
              </a:rPr>
              <a:t>Alfred Adler</a:t>
            </a:r>
          </a:p>
          <a:p>
            <a:r>
              <a:rPr lang="de-CH" sz="2000" dirty="0">
                <a:latin typeface="Tahoma" panose="020B0604030504040204" pitchFamily="34" charset="0"/>
                <a:ea typeface="Tahoma" panose="020B0604030504040204" pitchFamily="34" charset="0"/>
                <a:cs typeface="Tahoma" panose="020B0604030504040204" pitchFamily="34" charset="0"/>
              </a:rPr>
              <a:t>war der Erste, der das Minderwertigkeitsgefühl sowie das Streben des Menschen, dieses zu kompensieren, thematisierte.</a:t>
            </a:r>
          </a:p>
          <a:p>
            <a:pPr>
              <a:buFont typeface="Arial" panose="020B0604020202020204" pitchFamily="34" charset="0"/>
              <a:buChar char="•"/>
            </a:pPr>
            <a:r>
              <a:rPr lang="de-CH" sz="2000" dirty="0">
                <a:latin typeface="Tahoma" panose="020B0604030504040204" pitchFamily="34" charset="0"/>
                <a:ea typeface="Tahoma" panose="020B0604030504040204" pitchFamily="34" charset="0"/>
                <a:cs typeface="Tahoma" panose="020B0604030504040204" pitchFamily="34" charset="0"/>
              </a:rPr>
              <a:t>Er prägte den Begriff des </a:t>
            </a:r>
            <a:r>
              <a:rPr lang="de-CH" sz="2000" b="1" dirty="0">
                <a:latin typeface="Tahoma" panose="020B0604030504040204" pitchFamily="34" charset="0"/>
                <a:ea typeface="Tahoma" panose="020B0604030504040204" pitchFamily="34" charset="0"/>
                <a:cs typeface="Tahoma" panose="020B0604030504040204" pitchFamily="34" charset="0"/>
              </a:rPr>
              <a:t>„Lebensstils“</a:t>
            </a:r>
            <a:r>
              <a:rPr lang="de-CH" sz="2000" dirty="0">
                <a:latin typeface="Tahoma" panose="020B0604030504040204" pitchFamily="34" charset="0"/>
                <a:ea typeface="Tahoma" panose="020B0604030504040204" pitchFamily="34" charset="0"/>
                <a:cs typeface="Tahoma" panose="020B0604030504040204" pitchFamily="34" charset="0"/>
              </a:rPr>
              <a:t> als individuelles Bewegungsgesetz, das die </a:t>
            </a:r>
            <a:r>
              <a:rPr lang="de-CH" sz="2000" b="1" dirty="0">
                <a:latin typeface="Tahoma" panose="020B0604030504040204" pitchFamily="34" charset="0"/>
                <a:ea typeface="Tahoma" panose="020B0604030504040204" pitchFamily="34" charset="0"/>
                <a:cs typeface="Tahoma" panose="020B0604030504040204" pitchFamily="34" charset="0"/>
              </a:rPr>
              <a:t>Zielgerichtetheit</a:t>
            </a:r>
            <a:r>
              <a:rPr lang="de-CH" sz="2000" dirty="0">
                <a:latin typeface="Tahoma" panose="020B0604030504040204" pitchFamily="34" charset="0"/>
                <a:ea typeface="Tahoma" panose="020B0604030504040204" pitchFamily="34" charset="0"/>
                <a:cs typeface="Tahoma" panose="020B0604030504040204" pitchFamily="34" charset="0"/>
              </a:rPr>
              <a:t> menschlichen Handelns beschreibt.</a:t>
            </a:r>
          </a:p>
          <a:p>
            <a:pPr>
              <a:buFont typeface="Arial" panose="020B0604020202020204" pitchFamily="34" charset="0"/>
              <a:buChar char="•"/>
            </a:pPr>
            <a:r>
              <a:rPr lang="de-CH" sz="2000" dirty="0">
                <a:latin typeface="Tahoma" panose="020B0604030504040204" pitchFamily="34" charset="0"/>
                <a:ea typeface="Tahoma" panose="020B0604030504040204" pitchFamily="34" charset="0"/>
                <a:cs typeface="Tahoma" panose="020B0604030504040204" pitchFamily="34" charset="0"/>
              </a:rPr>
              <a:t>Er erkannte das </a:t>
            </a:r>
            <a:r>
              <a:rPr lang="de-CH" sz="2000" b="1" dirty="0">
                <a:latin typeface="Tahoma" panose="020B0604030504040204" pitchFamily="34" charset="0"/>
                <a:ea typeface="Tahoma" panose="020B0604030504040204" pitchFamily="34" charset="0"/>
                <a:cs typeface="Tahoma" panose="020B0604030504040204" pitchFamily="34" charset="0"/>
              </a:rPr>
              <a:t>soziale Streben nach Gleichwertigkeit und Zugehörigkeit</a:t>
            </a:r>
            <a:r>
              <a:rPr lang="de-CH" sz="2000" dirty="0">
                <a:latin typeface="Tahoma" panose="020B0604030504040204" pitchFamily="34" charset="0"/>
                <a:ea typeface="Tahoma" panose="020B0604030504040204" pitchFamily="34" charset="0"/>
                <a:cs typeface="Tahoma" panose="020B0604030504040204" pitchFamily="34" charset="0"/>
              </a:rPr>
              <a:t> als grundlegendes menschliches Bedürfnis.</a:t>
            </a:r>
          </a:p>
          <a:p>
            <a:pPr>
              <a:buFont typeface="Arial" panose="020B0604020202020204" pitchFamily="34" charset="0"/>
              <a:buChar char="•"/>
            </a:pPr>
            <a:r>
              <a:rPr lang="de-CH" sz="2000" dirty="0">
                <a:latin typeface="Tahoma" panose="020B0604030504040204" pitchFamily="34" charset="0"/>
                <a:ea typeface="Tahoma" panose="020B0604030504040204" pitchFamily="34" charset="0"/>
                <a:cs typeface="Tahoma" panose="020B0604030504040204" pitchFamily="34" charset="0"/>
              </a:rPr>
              <a:t>Er betonte die </a:t>
            </a:r>
            <a:r>
              <a:rPr lang="de-CH" sz="2000" b="1" dirty="0">
                <a:latin typeface="Tahoma" panose="020B0604030504040204" pitchFamily="34" charset="0"/>
                <a:ea typeface="Tahoma" panose="020B0604030504040204" pitchFamily="34" charset="0"/>
                <a:cs typeface="Tahoma" panose="020B0604030504040204" pitchFamily="34" charset="0"/>
              </a:rPr>
              <a:t>Einheit von Körper, Seele und Geist</a:t>
            </a:r>
            <a:r>
              <a:rPr lang="de-CH" sz="2000" dirty="0">
                <a:latin typeface="Tahoma" panose="020B0604030504040204" pitchFamily="34" charset="0"/>
                <a:ea typeface="Tahoma" panose="020B0604030504040204" pitchFamily="34" charset="0"/>
                <a:cs typeface="Tahoma" panose="020B0604030504040204" pitchFamily="34" charset="0"/>
              </a:rPr>
              <a:t> und begründete damit einen </a:t>
            </a:r>
            <a:r>
              <a:rPr lang="de-CH" sz="2000" b="1" dirty="0">
                <a:latin typeface="Tahoma" panose="020B0604030504040204" pitchFamily="34" charset="0"/>
                <a:ea typeface="Tahoma" panose="020B0604030504040204" pitchFamily="34" charset="0"/>
                <a:cs typeface="Tahoma" panose="020B0604030504040204" pitchFamily="34" charset="0"/>
              </a:rPr>
              <a:t>ganzheitlichen Ansatz</a:t>
            </a:r>
            <a:r>
              <a:rPr lang="de-CH" sz="2000" dirty="0">
                <a:latin typeface="Tahoma" panose="020B0604030504040204" pitchFamily="34" charset="0"/>
                <a:ea typeface="Tahoma" panose="020B0604030504040204" pitchFamily="34" charset="0"/>
                <a:cs typeface="Tahoma" panose="020B0604030504040204" pitchFamily="34" charset="0"/>
              </a:rPr>
              <a:t> (Holismus).</a:t>
            </a:r>
          </a:p>
          <a:p>
            <a:pPr>
              <a:buFont typeface="Arial" panose="020B0604020202020204" pitchFamily="34" charset="0"/>
              <a:buChar char="•"/>
            </a:pPr>
            <a:r>
              <a:rPr lang="de-CH" sz="2000" dirty="0">
                <a:latin typeface="Tahoma" panose="020B0604030504040204" pitchFamily="34" charset="0"/>
                <a:ea typeface="Tahoma" panose="020B0604030504040204" pitchFamily="34" charset="0"/>
                <a:cs typeface="Tahoma" panose="020B0604030504040204" pitchFamily="34" charset="0"/>
              </a:rPr>
              <a:t>Er hob die </a:t>
            </a:r>
            <a:r>
              <a:rPr lang="de-CH" sz="2000" b="1" dirty="0">
                <a:latin typeface="Tahoma" panose="020B0604030504040204" pitchFamily="34" charset="0"/>
                <a:ea typeface="Tahoma" panose="020B0604030504040204" pitchFamily="34" charset="0"/>
                <a:cs typeface="Tahoma" panose="020B0604030504040204" pitchFamily="34" charset="0"/>
              </a:rPr>
              <a:t>Eigenverantwortung</a:t>
            </a:r>
            <a:r>
              <a:rPr lang="de-CH" sz="2000" dirty="0">
                <a:latin typeface="Tahoma" panose="020B0604030504040204" pitchFamily="34" charset="0"/>
                <a:ea typeface="Tahoma" panose="020B0604030504040204" pitchFamily="34" charset="0"/>
                <a:cs typeface="Tahoma" panose="020B0604030504040204" pitchFamily="34" charset="0"/>
              </a:rPr>
              <a:t> des Menschen hervor und sah ihn als </a:t>
            </a:r>
            <a:r>
              <a:rPr lang="de-CH" sz="2000" b="1" dirty="0">
                <a:latin typeface="Tahoma" panose="020B0604030504040204" pitchFamily="34" charset="0"/>
                <a:ea typeface="Tahoma" panose="020B0604030504040204" pitchFamily="34" charset="0"/>
                <a:cs typeface="Tahoma" panose="020B0604030504040204" pitchFamily="34" charset="0"/>
              </a:rPr>
              <a:t>schöpferisches, entscheidungsfähiges Wesen</a:t>
            </a:r>
            <a:r>
              <a:rPr lang="de-CH" sz="2000" dirty="0">
                <a:latin typeface="Tahoma" panose="020B0604030504040204" pitchFamily="34" charset="0"/>
                <a:ea typeface="Tahoma" panose="020B0604030504040204" pitchFamily="34" charset="0"/>
                <a:cs typeface="Tahoma" panose="020B0604030504040204" pitchFamily="34" charset="0"/>
              </a:rPr>
              <a:t>.</a:t>
            </a:r>
          </a:p>
          <a:p>
            <a:endParaRPr lang="de-DE" dirty="0"/>
          </a:p>
        </p:txBody>
      </p:sp>
    </p:spTree>
    <p:extLst>
      <p:ext uri="{BB962C8B-B14F-4D97-AF65-F5344CB8AC3E}">
        <p14:creationId xmlns:p14="http://schemas.microsoft.com/office/powerpoint/2010/main" val="2046014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FEF37-F441-A944-BB59-7917052FEB27}"/>
              </a:ext>
            </a:extLst>
          </p:cNvPr>
          <p:cNvSpPr>
            <a:spLocks noGrp="1"/>
          </p:cNvSpPr>
          <p:nvPr>
            <p:ph type="title"/>
          </p:nvPr>
        </p:nvSpPr>
        <p:spPr>
          <a:xfrm>
            <a:off x="758951" y="758952"/>
            <a:ext cx="4101147" cy="5804686"/>
          </a:xfrm>
        </p:spPr>
        <p:txBody>
          <a:bodyPr>
            <a:normAutofit fontScale="90000"/>
          </a:bodyPr>
          <a:lstStyle/>
          <a:p>
            <a:pPr rtl="0">
              <a:spcBef>
                <a:spcPts val="0"/>
              </a:spcBef>
              <a:spcAft>
                <a:spcPts val="0"/>
              </a:spcAft>
            </a:pPr>
            <a:br>
              <a:rPr lang="de-CH" sz="1800" b="1" i="0" u="none" strike="noStrike" dirty="0">
                <a:solidFill>
                  <a:srgbClr val="000000"/>
                </a:solidFill>
                <a:effectLst/>
                <a:latin typeface="Tahoma" panose="020B0604030504040204" pitchFamily="34" charset="0"/>
              </a:rPr>
            </a:br>
            <a:r>
              <a:rPr lang="de-CH" sz="2000" b="1" i="0" u="none" strike="noStrike" dirty="0">
                <a:solidFill>
                  <a:schemeClr val="tx1"/>
                </a:solidFill>
                <a:effectLst/>
                <a:latin typeface="Tahoma" panose="020B0604030504040204" pitchFamily="34" charset="0"/>
              </a:rPr>
              <a:t>DIE INDIVIDUALPSYCHOLOGIE </a:t>
            </a:r>
            <a:br>
              <a:rPr lang="de-CH" sz="2000" b="1" i="0" u="none" strike="noStrike" dirty="0">
                <a:solidFill>
                  <a:schemeClr val="tx1"/>
                </a:solidFill>
                <a:effectLst/>
                <a:latin typeface="Tahoma" panose="020B0604030504040204" pitchFamily="34" charset="0"/>
              </a:rPr>
            </a:br>
            <a:r>
              <a:rPr lang="de-CH" sz="2000" b="1" i="0" u="none" strike="noStrike" dirty="0">
                <a:solidFill>
                  <a:schemeClr val="tx1"/>
                </a:solidFill>
                <a:effectLst/>
                <a:latin typeface="Tahoma" panose="020B0604030504040204" pitchFamily="34" charset="0"/>
              </a:rPr>
              <a:t>ALFRED ADLERS</a:t>
            </a:r>
            <a:br>
              <a:rPr lang="de-CH" sz="1200" b="0" dirty="0">
                <a:effectLst/>
              </a:rPr>
            </a:br>
            <a:br>
              <a:rPr lang="de-CH" sz="1200" b="0" dirty="0">
                <a:effectLst/>
              </a:rPr>
            </a:br>
            <a:br>
              <a:rPr lang="de-CH" sz="1200" b="0" dirty="0">
                <a:effectLst/>
              </a:rPr>
            </a:br>
            <a:r>
              <a:rPr lang="de-CH" sz="1800" b="0" i="0" u="none" strike="noStrike" dirty="0">
                <a:solidFill>
                  <a:srgbClr val="201449"/>
                </a:solidFill>
                <a:effectLst/>
                <a:latin typeface="Tahoma" panose="020B0604030504040204" pitchFamily="34" charset="0"/>
              </a:rPr>
              <a:t>Individualpsychologie bedeutet die Lehre des unteilbaren Menschen (</a:t>
            </a:r>
            <a:r>
              <a:rPr lang="de-CH" sz="1800" b="0" i="0" u="none" strike="noStrike" dirty="0" err="1">
                <a:solidFill>
                  <a:srgbClr val="201449"/>
                </a:solidFill>
                <a:effectLst/>
                <a:latin typeface="Tahoma" panose="020B0604030504040204" pitchFamily="34" charset="0"/>
              </a:rPr>
              <a:t>individere</a:t>
            </a:r>
            <a:r>
              <a:rPr lang="de-CH" sz="1800" b="0" i="0" u="none" strike="noStrike" dirty="0">
                <a:solidFill>
                  <a:srgbClr val="201449"/>
                </a:solidFill>
                <a:effectLst/>
                <a:latin typeface="Tahoma" panose="020B0604030504040204" pitchFamily="34" charset="0"/>
              </a:rPr>
              <a:t>). Freud betonte die Aufspaltung der Persönlichkeit.</a:t>
            </a:r>
            <a:br>
              <a:rPr lang="de-CH" sz="1200" i="0" u="none" strike="noStrike" dirty="0">
                <a:solidFill>
                  <a:srgbClr val="201449"/>
                </a:solidFill>
                <a:latin typeface="Tahoma" panose="020B0604030504040204" pitchFamily="34" charset="0"/>
              </a:rPr>
            </a:br>
            <a:br>
              <a:rPr lang="de-CH" sz="1800" b="0" i="0" u="none" strike="noStrike" dirty="0">
                <a:solidFill>
                  <a:srgbClr val="000000"/>
                </a:solidFill>
                <a:effectLst/>
                <a:latin typeface="Tahoma" panose="020B0604030504040204" pitchFamily="34" charset="0"/>
              </a:rPr>
            </a:br>
            <a:br>
              <a:rPr lang="de-CH" sz="1200" b="0" dirty="0">
                <a:effectLst/>
              </a:rPr>
            </a:br>
            <a:r>
              <a:rPr lang="de-CH" sz="1800" b="0" i="0" u="none" strike="noStrike" dirty="0">
                <a:solidFill>
                  <a:srgbClr val="000000"/>
                </a:solidFill>
                <a:effectLst/>
                <a:latin typeface="Tahoma" panose="020B0604030504040204" pitchFamily="34" charset="0"/>
              </a:rPr>
              <a:t>Die Individualpsychologie ist zielgerichtet und betont die soziale Zugehörigkeit des Menschen.</a:t>
            </a:r>
            <a:br>
              <a:rPr lang="de-CH" sz="1800" b="0" i="0" u="none" strike="noStrike" dirty="0">
                <a:solidFill>
                  <a:srgbClr val="000000"/>
                </a:solidFill>
                <a:effectLst/>
                <a:latin typeface="Tahoma" panose="020B0604030504040204" pitchFamily="34" charset="0"/>
              </a:rPr>
            </a:br>
            <a:br>
              <a:rPr lang="de-CH" sz="1800" b="0" i="0" u="none" strike="noStrike" dirty="0">
                <a:solidFill>
                  <a:srgbClr val="000000"/>
                </a:solidFill>
                <a:effectLst/>
                <a:latin typeface="Tahoma" panose="020B0604030504040204" pitchFamily="34" charset="0"/>
              </a:rPr>
            </a:br>
            <a:br>
              <a:rPr lang="de-CH" sz="1200" b="0" dirty="0">
                <a:effectLst/>
              </a:rPr>
            </a:br>
            <a:r>
              <a:rPr lang="de-CH" sz="1800" b="0" i="0" u="sng" dirty="0">
                <a:solidFill>
                  <a:srgbClr val="201449"/>
                </a:solidFill>
                <a:effectLst/>
                <a:latin typeface="Tahoma" panose="020B0604030504040204" pitchFamily="34" charset="0"/>
              </a:rPr>
              <a:t>Kausale Psychologie</a:t>
            </a:r>
            <a:br>
              <a:rPr lang="de-CH" sz="1200" b="0" dirty="0">
                <a:effectLst/>
              </a:rPr>
            </a:br>
            <a:r>
              <a:rPr lang="de-CH" sz="1800" b="0" i="0" u="none" strike="noStrike" dirty="0">
                <a:solidFill>
                  <a:srgbClr val="201449"/>
                </a:solidFill>
                <a:effectLst/>
                <a:latin typeface="Tahoma" panose="020B0604030504040204" pitchFamily="34" charset="0"/>
              </a:rPr>
              <a:t>Erlebnis (Ursache) Verhalten </a:t>
            </a:r>
            <a:br>
              <a:rPr lang="de-CH" sz="1800" b="0" i="0" u="none" strike="noStrike" dirty="0">
                <a:solidFill>
                  <a:srgbClr val="201449"/>
                </a:solidFill>
                <a:effectLst/>
                <a:latin typeface="Tahoma" panose="020B0604030504040204" pitchFamily="34" charset="0"/>
              </a:rPr>
            </a:br>
            <a:br>
              <a:rPr lang="de-CH" sz="1200" b="0" dirty="0">
                <a:effectLst/>
              </a:rPr>
            </a:br>
            <a:r>
              <a:rPr lang="de-CH" sz="1800" b="0" i="0" u="sng" dirty="0">
                <a:solidFill>
                  <a:srgbClr val="201449"/>
                </a:solidFill>
                <a:effectLst/>
                <a:latin typeface="Tahoma" panose="020B0604030504040204" pitchFamily="34" charset="0"/>
              </a:rPr>
              <a:t>Finale Psychologie</a:t>
            </a:r>
            <a:br>
              <a:rPr lang="de-CH" sz="1200" b="0" dirty="0">
                <a:effectLst/>
              </a:rPr>
            </a:br>
            <a:r>
              <a:rPr lang="de-CH" sz="1800" b="0" i="0" u="none" strike="noStrike" dirty="0">
                <a:solidFill>
                  <a:srgbClr val="201449"/>
                </a:solidFill>
                <a:effectLst/>
                <a:latin typeface="Tahoma" panose="020B0604030504040204" pitchFamily="34" charset="0"/>
              </a:rPr>
              <a:t>Erlebnis - Schlussfolgerung  Verhalten</a:t>
            </a:r>
            <a:br>
              <a:rPr lang="de-CH" sz="1200" b="0" dirty="0">
                <a:effectLst/>
              </a:rPr>
            </a:br>
            <a:r>
              <a:rPr lang="de-CH" sz="1800" b="0" i="0" u="none" strike="noStrike" dirty="0">
                <a:solidFill>
                  <a:srgbClr val="201449"/>
                </a:solidFill>
                <a:effectLst/>
                <a:latin typeface="Tahoma" panose="020B0604030504040204" pitchFamily="34" charset="0"/>
              </a:rPr>
              <a:t> Ziel (erreichen/vermeiden)</a:t>
            </a:r>
            <a:br>
              <a:rPr lang="de-CH" sz="1200" b="0" dirty="0">
                <a:effectLst/>
              </a:rPr>
            </a:br>
            <a:br>
              <a:rPr lang="de-CH" sz="1200" dirty="0"/>
            </a:br>
            <a:endParaRPr lang="de-DE" sz="4400" dirty="0">
              <a:solidFill>
                <a:schemeClr val="tx1"/>
              </a:solidFill>
              <a:latin typeface="Sitka Banner" pitchFamily="2" charset="0"/>
              <a:ea typeface="Tahoma" panose="020B0604030504040204" pitchFamily="34" charset="0"/>
              <a:cs typeface="Sabon Next LT" panose="02000500000000000000" pitchFamily="2" charset="0"/>
            </a:endParaRPr>
          </a:p>
        </p:txBody>
      </p:sp>
      <p:sp>
        <p:nvSpPr>
          <p:cNvPr id="3" name="Inhaltsplatzhalter 2">
            <a:extLst>
              <a:ext uri="{FF2B5EF4-FFF2-40B4-BE49-F238E27FC236}">
                <a16:creationId xmlns:a16="http://schemas.microsoft.com/office/drawing/2014/main" id="{1B8E6477-90D8-840C-2B0E-2EFB14FEE2FF}"/>
              </a:ext>
            </a:extLst>
          </p:cNvPr>
          <p:cNvSpPr>
            <a:spLocks noGrp="1"/>
          </p:cNvSpPr>
          <p:nvPr>
            <p:ph idx="1"/>
          </p:nvPr>
        </p:nvSpPr>
        <p:spPr>
          <a:xfrm>
            <a:off x="5184648" y="758951"/>
            <a:ext cx="6245352" cy="5303645"/>
          </a:xfrm>
        </p:spPr>
        <p:txBody>
          <a:bodyPr>
            <a:noAutofit/>
          </a:bodyPr>
          <a:lstStyle/>
          <a:p>
            <a:pPr rtl="0" fontAlgn="base">
              <a:spcBef>
                <a:spcPts val="333"/>
              </a:spcBef>
              <a:spcAft>
                <a:spcPts val="0"/>
              </a:spcAft>
              <a:buFont typeface="Arial" panose="020B0604020202020204" pitchFamily="34" charset="0"/>
              <a:buChar char="•"/>
            </a:pP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Wahrnehmung / Tendenziöse Apperzeption</a:t>
            </a:r>
          </a:p>
          <a:p>
            <a:pPr marL="0" indent="0" rtl="0" fontAlgn="base">
              <a:spcBef>
                <a:spcPts val="333"/>
              </a:spcBef>
              <a:spcAft>
                <a:spcPts val="0"/>
              </a:spcAft>
              <a:buNone/>
            </a:pPr>
            <a:endParaRPr lang="de-CH" sz="18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333"/>
              </a:spcBef>
              <a:spcAft>
                <a:spcPts val="0"/>
              </a:spcAft>
              <a:buFont typeface="Arial" panose="020B0604020202020204" pitchFamily="34" charset="0"/>
              <a:buChar char="•"/>
            </a:pP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Zugehörigkeitsgefühl</a:t>
            </a:r>
            <a:br>
              <a:rPr lang="de-CH" sz="1800" b="0" dirty="0">
                <a:effectLst/>
                <a:latin typeface="Tahoma" panose="020B0604030504040204" pitchFamily="34" charset="0"/>
                <a:ea typeface="Tahoma" panose="020B0604030504040204" pitchFamily="34" charset="0"/>
                <a:cs typeface="Tahoma" panose="020B0604030504040204" pitchFamily="34" charset="0"/>
              </a:rPr>
            </a:br>
            <a:endParaRPr lang="de-CH" sz="18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333"/>
              </a:spcBef>
              <a:spcAft>
                <a:spcPts val="0"/>
              </a:spcAft>
              <a:buFont typeface="Arial" panose="020B0604020202020204" pitchFamily="34" charset="0"/>
              <a:buChar char="•"/>
            </a:pP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Gemeinschaftsgefühl</a:t>
            </a:r>
            <a:br>
              <a:rPr lang="de-CH" sz="1800" b="0" dirty="0">
                <a:effectLst/>
                <a:latin typeface="Tahoma" panose="020B0604030504040204" pitchFamily="34" charset="0"/>
                <a:ea typeface="Tahoma" panose="020B0604030504040204" pitchFamily="34" charset="0"/>
                <a:cs typeface="Tahoma" panose="020B0604030504040204" pitchFamily="34" charset="0"/>
              </a:rPr>
            </a:br>
            <a:endParaRPr lang="de-CH" sz="18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333"/>
              </a:spcBef>
              <a:spcAft>
                <a:spcPts val="0"/>
              </a:spcAft>
              <a:buFont typeface="Arial" panose="020B0604020202020204" pitchFamily="34" charset="0"/>
              <a:buChar char="•"/>
            </a:pP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Minderwertigkeitsgefühl / Gleichwertigkeit</a:t>
            </a:r>
          </a:p>
          <a:p>
            <a:pPr rtl="0" fontAlgn="base">
              <a:spcBef>
                <a:spcPts val="333"/>
              </a:spcBef>
              <a:spcAft>
                <a:spcPts val="0"/>
              </a:spcAft>
              <a:buFont typeface="Arial" panose="020B0604020202020204" pitchFamily="34" charset="0"/>
              <a:buChar char="•"/>
            </a:pPr>
            <a:endParaRPr lang="de-CH" sz="18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333"/>
              </a:spcBef>
              <a:spcAft>
                <a:spcPts val="0"/>
              </a:spcAft>
              <a:buFont typeface="Arial" panose="020B0604020202020204" pitchFamily="34" charset="0"/>
              <a:buChar char="•"/>
            </a:pP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 Nahziele des Menschen</a:t>
            </a:r>
          </a:p>
          <a:p>
            <a:pPr rtl="0" fontAlgn="base">
              <a:spcBef>
                <a:spcPts val="333"/>
              </a:spcBef>
              <a:spcAft>
                <a:spcPts val="0"/>
              </a:spcAft>
              <a:buFont typeface="Arial" panose="020B0604020202020204" pitchFamily="34" charset="0"/>
              <a:buChar char="•"/>
            </a:pPr>
            <a:endPar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333"/>
              </a:spcBef>
              <a:spcAft>
                <a:spcPts val="0"/>
              </a:spcAft>
              <a:buFont typeface="Arial" panose="020B0604020202020204" pitchFamily="34" charset="0"/>
              <a:buChar char="•"/>
            </a:pP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Ganzheitlichkeit</a:t>
            </a:r>
            <a:br>
              <a:rPr lang="de-CH" sz="1800" b="0" dirty="0">
                <a:effectLst/>
                <a:latin typeface="Tahoma" panose="020B0604030504040204" pitchFamily="34" charset="0"/>
                <a:ea typeface="Tahoma" panose="020B0604030504040204" pitchFamily="34" charset="0"/>
                <a:cs typeface="Tahoma" panose="020B0604030504040204" pitchFamily="34" charset="0"/>
              </a:rPr>
            </a:br>
            <a:endParaRPr lang="de-CH" sz="18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333"/>
              </a:spcBef>
              <a:spcAft>
                <a:spcPts val="0"/>
              </a:spcAft>
              <a:buFont typeface="Arial" panose="020B0604020202020204" pitchFamily="34" charset="0"/>
              <a:buChar char="•"/>
            </a:pP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Lebensstil</a:t>
            </a:r>
          </a:p>
          <a:p>
            <a:pPr marL="0" indent="0" rtl="0" fontAlgn="base">
              <a:spcBef>
                <a:spcPts val="333"/>
              </a:spcBef>
              <a:spcAft>
                <a:spcPts val="0"/>
              </a:spcAft>
              <a:buNone/>
            </a:pPr>
            <a:endPar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fontAlgn="base">
              <a:spcBef>
                <a:spcPts val="333"/>
              </a:spcBef>
              <a:spcAft>
                <a:spcPts val="0"/>
              </a:spcAft>
            </a:pP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Finalität </a:t>
            </a:r>
            <a:endParaRPr lang="de-CH" sz="18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marL="0" indent="0" rtl="0" fontAlgn="base">
              <a:spcBef>
                <a:spcPts val="333"/>
              </a:spcBef>
              <a:spcAft>
                <a:spcPts val="0"/>
              </a:spcAft>
              <a:buNone/>
            </a:pPr>
            <a:br>
              <a:rPr lang="de-CH" sz="1800" b="0" dirty="0">
                <a:effectLst/>
                <a:latin typeface="Tahoma" panose="020B0604030504040204" pitchFamily="34" charset="0"/>
                <a:ea typeface="Tahoma" panose="020B0604030504040204" pitchFamily="34" charset="0"/>
                <a:cs typeface="Tahoma" panose="020B0604030504040204" pitchFamily="34" charset="0"/>
              </a:rPr>
            </a:br>
            <a:br>
              <a:rPr lang="de-CH" sz="1800" b="0" dirty="0">
                <a:effectLst/>
                <a:latin typeface="Tahoma" panose="020B0604030504040204" pitchFamily="34" charset="0"/>
                <a:ea typeface="Tahoma" panose="020B0604030504040204" pitchFamily="34" charset="0"/>
                <a:cs typeface="Tahoma" panose="020B0604030504040204" pitchFamily="34" charset="0"/>
              </a:rPr>
            </a:br>
            <a:br>
              <a:rPr lang="de-CH" sz="1800" b="0" dirty="0">
                <a:effectLst/>
                <a:latin typeface="Tahoma" panose="020B0604030504040204" pitchFamily="34" charset="0"/>
                <a:ea typeface="Tahoma" panose="020B0604030504040204" pitchFamily="34" charset="0"/>
                <a:cs typeface="Tahoma" panose="020B0604030504040204" pitchFamily="34" charset="0"/>
              </a:rPr>
            </a:br>
            <a:endParaRPr lang="de-DE"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3987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6CF2C-744F-70E1-A36C-FCAF71F6A527}"/>
              </a:ext>
            </a:extLst>
          </p:cNvPr>
          <p:cNvSpPr>
            <a:spLocks noGrp="1"/>
          </p:cNvSpPr>
          <p:nvPr>
            <p:ph type="title"/>
          </p:nvPr>
        </p:nvSpPr>
        <p:spPr/>
        <p:txBody>
          <a:bodyPr/>
          <a:lstStyle/>
          <a:p>
            <a:br>
              <a:rPr lang="de-CH" sz="6000" b="1" i="0" u="none" strike="noStrike" dirty="0">
                <a:solidFill>
                  <a:srgbClr val="000000"/>
                </a:solidFill>
                <a:effectLst/>
                <a:latin typeface="Arial" panose="020B0604020202020204" pitchFamily="34" charset="0"/>
              </a:rPr>
            </a:br>
            <a:br>
              <a:rPr lang="de-CH" sz="6000" b="1" i="0" u="none" strike="noStrike" dirty="0">
                <a:solidFill>
                  <a:srgbClr val="000000"/>
                </a:solidFill>
                <a:effectLst/>
                <a:latin typeface="Arial" panose="020B0604020202020204" pitchFamily="34" charset="0"/>
              </a:rPr>
            </a:br>
            <a:r>
              <a:rPr lang="de-CH" sz="5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Konzepte</a:t>
            </a:r>
            <a:br>
              <a:rPr lang="de-CH" sz="6000" b="0" i="0" u="none" strike="noStrike" dirty="0">
                <a:solidFill>
                  <a:srgbClr val="000000"/>
                </a:solidFill>
                <a:effectLst/>
                <a:latin typeface="Arial" panose="020B0604020202020204" pitchFamily="34" charset="0"/>
              </a:rPr>
            </a:br>
            <a:endParaRPr lang="de-DE" dirty="0"/>
          </a:p>
        </p:txBody>
      </p:sp>
      <p:sp>
        <p:nvSpPr>
          <p:cNvPr id="3" name="Inhaltsplatzhalter 2">
            <a:extLst>
              <a:ext uri="{FF2B5EF4-FFF2-40B4-BE49-F238E27FC236}">
                <a16:creationId xmlns:a16="http://schemas.microsoft.com/office/drawing/2014/main" id="{2EB1592C-3EDE-88DA-3512-00AFC1AF316D}"/>
              </a:ext>
            </a:extLst>
          </p:cNvPr>
          <p:cNvSpPr>
            <a:spLocks noGrp="1"/>
          </p:cNvSpPr>
          <p:nvPr>
            <p:ph idx="1"/>
          </p:nvPr>
        </p:nvSpPr>
        <p:spPr/>
        <p:txBody>
          <a:bodyPr>
            <a:normAutofit fontScale="55000" lnSpcReduction="20000"/>
          </a:bodyPr>
          <a:lstStyle/>
          <a:p>
            <a:pPr marL="0" indent="0" rtl="0" fontAlgn="base">
              <a:spcBef>
                <a:spcPts val="0"/>
              </a:spcBef>
              <a:spcAft>
                <a:spcPts val="0"/>
              </a:spcAft>
              <a:buNone/>
            </a:pPr>
            <a:endParaRPr lang="de-CH" sz="1800" dirty="0">
              <a:solidFill>
                <a:srgbClr val="000000"/>
              </a:solidFill>
              <a:latin typeface="Arial" panose="020B0604020202020204" pitchFamily="34" charset="0"/>
            </a:endParaRPr>
          </a:p>
          <a:p>
            <a:pPr marL="0" indent="0" rtl="0" fontAlgn="base">
              <a:spcBef>
                <a:spcPts val="0"/>
              </a:spcBef>
              <a:spcAft>
                <a:spcPts val="0"/>
              </a:spcAft>
              <a:buNone/>
            </a:pPr>
            <a:endParaRPr lang="de-CH" sz="1800" dirty="0">
              <a:solidFill>
                <a:srgbClr val="000000"/>
              </a:solidFill>
              <a:latin typeface="Arial" panose="020B0604020202020204" pitchFamily="34" charset="0"/>
            </a:endParaRPr>
          </a:p>
          <a:p>
            <a:pPr marL="0" indent="0" rtl="0" fontAlgn="base">
              <a:spcBef>
                <a:spcPts val="0"/>
              </a:spcBef>
              <a:spcAft>
                <a:spcPts val="0"/>
              </a:spcAft>
              <a:buNone/>
            </a:pPr>
            <a:endParaRPr lang="de-CH" sz="2300" dirty="0">
              <a:solidFill>
                <a:srgbClr val="000000"/>
              </a:solidFill>
              <a:latin typeface="Arial" panose="020B0604020202020204" pitchFamily="34" charset="0"/>
            </a:endParaRPr>
          </a:p>
          <a:p>
            <a:pPr rtl="0" fontAlgn="base">
              <a:spcBef>
                <a:spcPts val="0"/>
              </a:spcBef>
              <a:spcAft>
                <a:spcPts val="0"/>
              </a:spcAft>
              <a:buFont typeface="Arial" panose="020B0604020202020204" pitchFamily="34" charset="0"/>
              <a:buChar char="•"/>
            </a:pPr>
            <a:endParaRPr lang="de-CH" sz="1800" b="1" i="0" u="none" strike="noStrike" dirty="0">
              <a:solidFill>
                <a:srgbClr val="D16349"/>
              </a:solidFill>
              <a:effectLst/>
              <a:latin typeface="Noto Sans Symbols"/>
            </a:endParaRPr>
          </a:p>
          <a:p>
            <a:pPr rtl="0">
              <a:spcBef>
                <a:spcPts val="333"/>
              </a:spcBef>
              <a:spcAft>
                <a:spcPts val="0"/>
              </a:spcAft>
            </a:pPr>
            <a:r>
              <a:rPr lang="de-CH" sz="2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Unbewusste Muster, Konzepte und innere Abläufe</a:t>
            </a:r>
          </a:p>
          <a:p>
            <a:pPr rtl="0">
              <a:spcBef>
                <a:spcPts val="333"/>
              </a:spcBef>
              <a:spcAft>
                <a:spcPts val="0"/>
              </a:spcAft>
            </a:pPr>
            <a:endParaRPr lang="de-CH" sz="2900" b="0" dirty="0">
              <a:effectLst/>
              <a:latin typeface="Tahoma" panose="020B0604030504040204" pitchFamily="34" charset="0"/>
              <a:ea typeface="Tahoma" panose="020B0604030504040204" pitchFamily="34" charset="0"/>
              <a:cs typeface="Tahoma" panose="020B0604030504040204" pitchFamily="34" charset="0"/>
            </a:endParaRPr>
          </a:p>
          <a:p>
            <a:pPr rtl="0">
              <a:spcBef>
                <a:spcPts val="333"/>
              </a:spcBef>
              <a:spcAft>
                <a:spcPts val="0"/>
              </a:spcAft>
            </a:pPr>
            <a:r>
              <a:rPr lang="de-CH" sz="2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Kompensationsbewegungen</a:t>
            </a:r>
          </a:p>
          <a:p>
            <a:pPr rtl="0">
              <a:spcBef>
                <a:spcPts val="333"/>
              </a:spcBef>
              <a:spcAft>
                <a:spcPts val="0"/>
              </a:spcAft>
            </a:pPr>
            <a:endParaRPr lang="de-CH" sz="2900" b="0" dirty="0">
              <a:effectLst/>
              <a:latin typeface="Tahoma" panose="020B0604030504040204" pitchFamily="34" charset="0"/>
              <a:ea typeface="Tahoma" panose="020B0604030504040204" pitchFamily="34" charset="0"/>
              <a:cs typeface="Tahoma" panose="020B0604030504040204" pitchFamily="34" charset="0"/>
            </a:endParaRPr>
          </a:p>
          <a:p>
            <a:pPr rtl="0">
              <a:spcBef>
                <a:spcPts val="333"/>
              </a:spcBef>
              <a:spcAft>
                <a:spcPts val="0"/>
              </a:spcAft>
            </a:pPr>
            <a:r>
              <a:rPr lang="de-CH" sz="2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Selbstsicherung</a:t>
            </a:r>
          </a:p>
          <a:p>
            <a:pPr marL="0" indent="0" rtl="0">
              <a:spcBef>
                <a:spcPts val="333"/>
              </a:spcBef>
              <a:spcAft>
                <a:spcPts val="0"/>
              </a:spcAft>
              <a:buNone/>
            </a:pPr>
            <a:endParaRPr lang="de-CH" sz="2900" b="0" dirty="0">
              <a:effectLst/>
              <a:latin typeface="Tahoma" panose="020B0604030504040204" pitchFamily="34" charset="0"/>
              <a:ea typeface="Tahoma" panose="020B0604030504040204" pitchFamily="34" charset="0"/>
              <a:cs typeface="Tahoma" panose="020B0604030504040204" pitchFamily="34" charset="0"/>
            </a:endParaRPr>
          </a:p>
          <a:p>
            <a:pPr rtl="0">
              <a:spcBef>
                <a:spcPts val="333"/>
              </a:spcBef>
              <a:spcAft>
                <a:spcPts val="0"/>
              </a:spcAft>
            </a:pPr>
            <a:r>
              <a:rPr lang="de-CH" sz="2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Neurotisches Arrangement</a:t>
            </a:r>
          </a:p>
          <a:p>
            <a:pPr rtl="0">
              <a:spcBef>
                <a:spcPts val="333"/>
              </a:spcBef>
              <a:spcAft>
                <a:spcPts val="0"/>
              </a:spcAft>
            </a:pPr>
            <a:endParaRPr lang="de-CH" sz="2900" b="0" dirty="0">
              <a:effectLst/>
              <a:latin typeface="Tahoma" panose="020B0604030504040204" pitchFamily="34" charset="0"/>
              <a:ea typeface="Tahoma" panose="020B0604030504040204" pitchFamily="34" charset="0"/>
              <a:cs typeface="Tahoma" panose="020B0604030504040204" pitchFamily="34" charset="0"/>
            </a:endParaRPr>
          </a:p>
          <a:p>
            <a:pPr rtl="0">
              <a:spcBef>
                <a:spcPts val="333"/>
              </a:spcBef>
              <a:spcAft>
                <a:spcPts val="0"/>
              </a:spcAft>
            </a:pPr>
            <a:r>
              <a:rPr lang="de-CH" sz="2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Finale Wiederholungen</a:t>
            </a:r>
          </a:p>
          <a:p>
            <a:pPr rtl="0">
              <a:spcBef>
                <a:spcPts val="333"/>
              </a:spcBef>
              <a:spcAft>
                <a:spcPts val="0"/>
              </a:spcAft>
            </a:pPr>
            <a:endParaRPr lang="de-CH" sz="2900" b="0" dirty="0">
              <a:effectLst/>
              <a:latin typeface="Tahoma" panose="020B0604030504040204" pitchFamily="34" charset="0"/>
              <a:ea typeface="Tahoma" panose="020B0604030504040204" pitchFamily="34" charset="0"/>
              <a:cs typeface="Tahoma" panose="020B0604030504040204" pitchFamily="34" charset="0"/>
            </a:endParaRPr>
          </a:p>
          <a:p>
            <a:pPr rtl="0">
              <a:spcBef>
                <a:spcPts val="333"/>
              </a:spcBef>
              <a:spcAft>
                <a:spcPts val="0"/>
              </a:spcAft>
            </a:pPr>
            <a:r>
              <a:rPr lang="de-CH" sz="2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Erlernte Hilflosigkeit</a:t>
            </a:r>
          </a:p>
          <a:p>
            <a:pPr rtl="0">
              <a:spcBef>
                <a:spcPts val="333"/>
              </a:spcBef>
              <a:spcAft>
                <a:spcPts val="0"/>
              </a:spcAft>
            </a:pPr>
            <a:endParaRPr lang="de-CH" sz="2900" b="0" dirty="0">
              <a:effectLst/>
              <a:latin typeface="Tahoma" panose="020B0604030504040204" pitchFamily="34" charset="0"/>
              <a:ea typeface="Tahoma" panose="020B0604030504040204" pitchFamily="34" charset="0"/>
              <a:cs typeface="Tahoma" panose="020B0604030504040204" pitchFamily="34" charset="0"/>
            </a:endParaRPr>
          </a:p>
          <a:p>
            <a:pPr rtl="0">
              <a:spcBef>
                <a:spcPts val="333"/>
              </a:spcBef>
              <a:spcAft>
                <a:spcPts val="0"/>
              </a:spcAft>
            </a:pPr>
            <a:r>
              <a:rPr lang="de-CH" sz="2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Grundrichtungen der Persönlichkeit GPI</a:t>
            </a:r>
            <a:endParaRPr lang="de-CH" sz="2900" b="0"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br>
              <a:rPr lang="de-CH" dirty="0"/>
            </a:br>
            <a:endParaRPr lang="de-DE" dirty="0"/>
          </a:p>
        </p:txBody>
      </p:sp>
    </p:spTree>
    <p:extLst>
      <p:ext uri="{BB962C8B-B14F-4D97-AF65-F5344CB8AC3E}">
        <p14:creationId xmlns:p14="http://schemas.microsoft.com/office/powerpoint/2010/main" val="664105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231406-4022-CB91-C84B-4479EA08D00C}"/>
              </a:ext>
            </a:extLst>
          </p:cNvPr>
          <p:cNvSpPr>
            <a:spLocks noGrp="1"/>
          </p:cNvSpPr>
          <p:nvPr>
            <p:ph type="title"/>
          </p:nvPr>
        </p:nvSpPr>
        <p:spPr/>
        <p:txBody>
          <a:bodyPr>
            <a:normAutofit/>
          </a:bodyPr>
          <a:lstStyle/>
          <a:p>
            <a:br>
              <a:rPr lang="de-DE" sz="4000" b="1" i="0" dirty="0">
                <a:latin typeface="Tahoma" panose="020B0604030504040204" pitchFamily="34" charset="0"/>
                <a:ea typeface="Tahoma" panose="020B0604030504040204" pitchFamily="34" charset="0"/>
                <a:cs typeface="Tahoma" panose="020B0604030504040204" pitchFamily="34" charset="0"/>
              </a:rPr>
            </a:br>
            <a:r>
              <a:rPr lang="de-DE" sz="4000" b="1" i="0" dirty="0">
                <a:latin typeface="Tahoma" panose="020B0604030504040204" pitchFamily="34" charset="0"/>
                <a:ea typeface="Tahoma" panose="020B0604030504040204" pitchFamily="34" charset="0"/>
                <a:cs typeface="Tahoma" panose="020B0604030504040204" pitchFamily="34" charset="0"/>
              </a:rPr>
              <a:t>Die 5 </a:t>
            </a:r>
            <a:br>
              <a:rPr lang="de-DE" sz="4000" b="1" i="0" dirty="0">
                <a:latin typeface="Tahoma" panose="020B0604030504040204" pitchFamily="34" charset="0"/>
                <a:ea typeface="Tahoma" panose="020B0604030504040204" pitchFamily="34" charset="0"/>
                <a:cs typeface="Tahoma" panose="020B0604030504040204" pitchFamily="34" charset="0"/>
              </a:rPr>
            </a:br>
            <a:r>
              <a:rPr lang="de-DE" sz="4000" b="1" i="0" dirty="0">
                <a:latin typeface="Tahoma" panose="020B0604030504040204" pitchFamily="34" charset="0"/>
                <a:ea typeface="Tahoma" panose="020B0604030504040204" pitchFamily="34" charset="0"/>
                <a:cs typeface="Tahoma" panose="020B0604030504040204" pitchFamily="34" charset="0"/>
              </a:rPr>
              <a:t>Lebens-aufgaben</a:t>
            </a:r>
            <a:br>
              <a:rPr lang="de-DE" sz="4000" b="1" i="0" dirty="0">
                <a:latin typeface="Tahoma" panose="020B0604030504040204" pitchFamily="34" charset="0"/>
                <a:ea typeface="Tahoma" panose="020B0604030504040204" pitchFamily="34" charset="0"/>
                <a:cs typeface="Tahoma" panose="020B0604030504040204" pitchFamily="34" charset="0"/>
              </a:rPr>
            </a:br>
            <a:br>
              <a:rPr lang="de-DE" sz="4000" b="1" i="0" dirty="0">
                <a:latin typeface="Tahoma" panose="020B0604030504040204" pitchFamily="34" charset="0"/>
                <a:ea typeface="Tahoma" panose="020B0604030504040204" pitchFamily="34" charset="0"/>
                <a:cs typeface="Tahoma" panose="020B0604030504040204" pitchFamily="34" charset="0"/>
              </a:rPr>
            </a:br>
            <a:r>
              <a:rPr lang="de-DE" sz="2400" b="1" i="0" dirty="0">
                <a:latin typeface="Tahoma" panose="020B0604030504040204" pitchFamily="34" charset="0"/>
                <a:ea typeface="Tahoma" panose="020B0604030504040204" pitchFamily="34" charset="0"/>
                <a:cs typeface="Tahoma" panose="020B0604030504040204" pitchFamily="34" charset="0"/>
              </a:rPr>
              <a:t>nach Adler / </a:t>
            </a:r>
            <a:r>
              <a:rPr lang="de-DE" sz="2400" b="1" i="0" dirty="0" err="1">
                <a:latin typeface="Tahoma" panose="020B0604030504040204" pitchFamily="34" charset="0"/>
                <a:ea typeface="Tahoma" panose="020B0604030504040204" pitchFamily="34" charset="0"/>
                <a:cs typeface="Tahoma" panose="020B0604030504040204" pitchFamily="34" charset="0"/>
              </a:rPr>
              <a:t>Dreikurs</a:t>
            </a:r>
            <a:r>
              <a:rPr lang="de-DE" sz="2400" b="1" i="0" dirty="0">
                <a:latin typeface="Tahoma" panose="020B0604030504040204" pitchFamily="34" charset="0"/>
                <a:ea typeface="Tahoma" panose="020B0604030504040204" pitchFamily="34" charset="0"/>
                <a:cs typeface="Tahoma" panose="020B0604030504040204" pitchFamily="34" charset="0"/>
              </a:rPr>
              <a:t> &amp; </a:t>
            </a:r>
            <a:r>
              <a:rPr lang="de-DE" sz="2400" b="1" i="0" dirty="0" err="1">
                <a:latin typeface="Tahoma" panose="020B0604030504040204" pitchFamily="34" charset="0"/>
                <a:ea typeface="Tahoma" panose="020B0604030504040204" pitchFamily="34" charset="0"/>
                <a:cs typeface="Tahoma" panose="020B0604030504040204" pitchFamily="34" charset="0"/>
              </a:rPr>
              <a:t>Mosak</a:t>
            </a:r>
            <a:endParaRPr lang="de-DE" sz="2400" b="1" i="0" dirty="0">
              <a:latin typeface="Tahoma" panose="020B0604030504040204" pitchFamily="34" charset="0"/>
              <a:ea typeface="Tahoma" panose="020B0604030504040204" pitchFamily="34" charset="0"/>
              <a:cs typeface="Tahoma" panose="020B0604030504040204" pitchFamily="34" charset="0"/>
            </a:endParaRPr>
          </a:p>
        </p:txBody>
      </p:sp>
      <p:sp>
        <p:nvSpPr>
          <p:cNvPr id="3" name="Inhaltsplatzhalter 2">
            <a:extLst>
              <a:ext uri="{FF2B5EF4-FFF2-40B4-BE49-F238E27FC236}">
                <a16:creationId xmlns:a16="http://schemas.microsoft.com/office/drawing/2014/main" id="{14FEEB5E-549E-047C-2B1B-FE8970EE2AF8}"/>
              </a:ext>
            </a:extLst>
          </p:cNvPr>
          <p:cNvSpPr>
            <a:spLocks noGrp="1"/>
          </p:cNvSpPr>
          <p:nvPr>
            <p:ph idx="1"/>
          </p:nvPr>
        </p:nvSpPr>
        <p:spPr/>
        <p:txBody>
          <a:bodyPr>
            <a:normAutofit fontScale="85000" lnSpcReduction="20000"/>
          </a:bodyPr>
          <a:lstStyle/>
          <a:p>
            <a:endParaRPr lang="de-CH" sz="1800" dirty="0">
              <a:solidFill>
                <a:srgbClr val="D16349"/>
              </a:solidFill>
              <a:latin typeface="Arial" panose="020B0604020202020204" pitchFamily="34" charset="0"/>
            </a:endParaRPr>
          </a:p>
          <a:p>
            <a:pPr marL="0" indent="0">
              <a:buNone/>
            </a:pPr>
            <a:r>
              <a:rPr lang="de-CH" sz="4000" b="1" i="0" u="none" strike="noStrike" dirty="0">
                <a:solidFill>
                  <a:schemeClr val="tx1"/>
                </a:solidFill>
                <a:effectLst/>
                <a:latin typeface="Arial" panose="020B0604020202020204" pitchFamily="34" charset="0"/>
              </a:rPr>
              <a:t>Liebe</a:t>
            </a:r>
          </a:p>
          <a:p>
            <a:pPr marL="0" indent="0">
              <a:buNone/>
            </a:pPr>
            <a:r>
              <a:rPr lang="de-CH" sz="4000" b="1" dirty="0">
                <a:solidFill>
                  <a:schemeClr val="tx1"/>
                </a:solidFill>
                <a:latin typeface="Arial" panose="020B0604020202020204" pitchFamily="34" charset="0"/>
              </a:rPr>
              <a:t>Arbeit</a:t>
            </a:r>
          </a:p>
          <a:p>
            <a:pPr marL="0" indent="0">
              <a:buNone/>
            </a:pPr>
            <a:r>
              <a:rPr lang="de-CH" sz="4000" b="1" i="0" u="none" strike="noStrike" dirty="0">
                <a:solidFill>
                  <a:schemeClr val="tx1"/>
                </a:solidFill>
                <a:effectLst/>
                <a:latin typeface="Arial" panose="020B0604020202020204" pitchFamily="34" charset="0"/>
              </a:rPr>
              <a:t>Gemeinschaft</a:t>
            </a:r>
          </a:p>
          <a:p>
            <a:pPr marL="0" indent="0">
              <a:buNone/>
            </a:pPr>
            <a:r>
              <a:rPr lang="de-CH" sz="4000" b="1" dirty="0">
                <a:solidFill>
                  <a:schemeClr val="tx1"/>
                </a:solidFill>
                <a:latin typeface="Arial" panose="020B0604020202020204" pitchFamily="34" charset="0"/>
              </a:rPr>
              <a:t>Selbst</a:t>
            </a:r>
          </a:p>
          <a:p>
            <a:pPr marL="0" indent="0">
              <a:buNone/>
            </a:pPr>
            <a:r>
              <a:rPr lang="de-CH" sz="4000" b="1" i="0" u="none" strike="noStrike" dirty="0">
                <a:solidFill>
                  <a:schemeClr val="tx1"/>
                </a:solidFill>
                <a:effectLst/>
                <a:latin typeface="Arial" panose="020B0604020202020204" pitchFamily="34" charset="0"/>
              </a:rPr>
              <a:t>Kosmos</a:t>
            </a:r>
          </a:p>
          <a:p>
            <a:pPr marL="0" indent="0" rtl="0">
              <a:spcBef>
                <a:spcPts val="340"/>
              </a:spcBef>
              <a:spcAft>
                <a:spcPts val="0"/>
              </a:spcAft>
              <a:buNone/>
            </a:pPr>
            <a:br>
              <a:rPr lang="de-CH" sz="3600" b="0" dirty="0">
                <a:effectLst/>
              </a:rPr>
            </a:br>
            <a:r>
              <a:rPr lang="de-CH" sz="1800" b="0" i="0" u="none" strike="noStrike" dirty="0">
                <a:solidFill>
                  <a:srgbClr val="000000"/>
                </a:solidFill>
                <a:effectLst/>
                <a:latin typeface="Arial" panose="020B0604020202020204" pitchFamily="34" charset="0"/>
              </a:rPr>
              <a:t>Hinweis: </a:t>
            </a:r>
            <a:endParaRPr lang="de-CH" sz="3600" b="0" dirty="0">
              <a:effectLst/>
            </a:endParaRPr>
          </a:p>
          <a:p>
            <a:pPr rtl="0" fontAlgn="base">
              <a:spcBef>
                <a:spcPts val="340"/>
              </a:spcBef>
              <a:spcAft>
                <a:spcPts val="0"/>
              </a:spcAft>
              <a:buFont typeface="Arial" panose="020B0604020202020204" pitchFamily="34" charset="0"/>
              <a:buChar char="•"/>
            </a:pPr>
            <a:r>
              <a:rPr lang="de-CH" sz="1800" b="0" i="0" u="none" strike="noStrike" dirty="0">
                <a:solidFill>
                  <a:srgbClr val="000000"/>
                </a:solidFill>
                <a:effectLst/>
                <a:latin typeface="Arial" panose="020B0604020202020204" pitchFamily="34" charset="0"/>
              </a:rPr>
              <a:t>In vielen Büchern sind nur die 3 Lebensaufgaben nach Alfred Adler definiert. Die persönlichen Lebensaufgaben werden jedoch von der Akademie und vielen anderen, als sinnvolle Ergänzung gelehrt.</a:t>
            </a:r>
            <a:endParaRPr lang="de-CH" sz="1800" b="0" i="0" u="none" strike="noStrike" dirty="0">
              <a:solidFill>
                <a:srgbClr val="D16349"/>
              </a:solidFill>
              <a:effectLst/>
              <a:latin typeface="Noto Sans Symbols"/>
            </a:endParaRPr>
          </a:p>
          <a:p>
            <a:pPr marL="0" indent="0">
              <a:buNone/>
            </a:pPr>
            <a:endParaRPr lang="de-CH" sz="4000" b="1" i="0" u="none" strike="noStrike" dirty="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79829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F1E07C-44A4-A3E0-1A76-3D049FCB46C8}"/>
              </a:ext>
            </a:extLst>
          </p:cNvPr>
          <p:cNvSpPr>
            <a:spLocks noGrp="1"/>
          </p:cNvSpPr>
          <p:nvPr>
            <p:ph type="title"/>
          </p:nvPr>
        </p:nvSpPr>
        <p:spPr/>
        <p:txBody>
          <a:bodyPr/>
          <a:lstStyle/>
          <a:p>
            <a:br>
              <a:rPr lang="de-DE" i="0" dirty="0">
                <a:latin typeface="Tahoma" panose="020B0604030504040204" pitchFamily="34" charset="0"/>
                <a:ea typeface="Tahoma" panose="020B0604030504040204" pitchFamily="34" charset="0"/>
                <a:cs typeface="Tahoma" panose="020B0604030504040204" pitchFamily="34" charset="0"/>
              </a:rPr>
            </a:br>
            <a:br>
              <a:rPr lang="de-DE" i="0" dirty="0">
                <a:latin typeface="Tahoma" panose="020B0604030504040204" pitchFamily="34" charset="0"/>
                <a:ea typeface="Tahoma" panose="020B0604030504040204" pitchFamily="34" charset="0"/>
                <a:cs typeface="Tahoma" panose="020B0604030504040204" pitchFamily="34" charset="0"/>
              </a:rPr>
            </a:br>
            <a:r>
              <a:rPr lang="de-DE" b="1" i="0" dirty="0">
                <a:latin typeface="Tahoma" panose="020B0604030504040204" pitchFamily="34" charset="0"/>
                <a:ea typeface="Tahoma" panose="020B0604030504040204" pitchFamily="34" charset="0"/>
                <a:cs typeface="Tahoma" panose="020B0604030504040204" pitchFamily="34" charset="0"/>
              </a:rPr>
              <a:t>Liebe</a:t>
            </a:r>
            <a:r>
              <a:rPr lang="de-DE" b="1" dirty="0"/>
              <a:t> </a:t>
            </a:r>
            <a:br>
              <a:rPr lang="de-DE" b="1" dirty="0"/>
            </a:br>
            <a:r>
              <a:rPr lang="de-DE" sz="2400" dirty="0">
                <a:latin typeface="Tahoma" panose="020B0604030504040204" pitchFamily="34" charset="0"/>
                <a:ea typeface="Tahoma" panose="020B0604030504040204" pitchFamily="34" charset="0"/>
                <a:cs typeface="Tahoma" panose="020B0604030504040204" pitchFamily="34" charset="0"/>
              </a:rPr>
              <a:t>nach Adler</a:t>
            </a:r>
            <a:endParaRPr lang="de-DE" dirty="0">
              <a:latin typeface="Tahoma" panose="020B0604030504040204" pitchFamily="34" charset="0"/>
              <a:ea typeface="Tahoma" panose="020B0604030504040204" pitchFamily="34" charset="0"/>
              <a:cs typeface="Tahoma" panose="020B0604030504040204" pitchFamily="34" charset="0"/>
            </a:endParaRPr>
          </a:p>
        </p:txBody>
      </p:sp>
      <p:sp>
        <p:nvSpPr>
          <p:cNvPr id="3" name="Inhaltsplatzhalter 2">
            <a:extLst>
              <a:ext uri="{FF2B5EF4-FFF2-40B4-BE49-F238E27FC236}">
                <a16:creationId xmlns:a16="http://schemas.microsoft.com/office/drawing/2014/main" id="{70DF8DA0-243A-76B9-28D7-DA7971119F54}"/>
              </a:ext>
            </a:extLst>
          </p:cNvPr>
          <p:cNvSpPr>
            <a:spLocks noGrp="1"/>
          </p:cNvSpPr>
          <p:nvPr>
            <p:ph idx="1"/>
          </p:nvPr>
        </p:nvSpPr>
        <p:spPr/>
        <p:txBody>
          <a:bodyPr/>
          <a:lstStyle/>
          <a:p>
            <a:pPr rtl="0" fontAlgn="base">
              <a:spcBef>
                <a:spcPts val="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Ehe &amp; Partnerschaft</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Sexualität</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Kommunikation      </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Kinder </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Eltern</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Erweiterte Familie</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endParaRPr lang="de-DE" dirty="0"/>
          </a:p>
        </p:txBody>
      </p:sp>
    </p:spTree>
    <p:extLst>
      <p:ext uri="{BB962C8B-B14F-4D97-AF65-F5344CB8AC3E}">
        <p14:creationId xmlns:p14="http://schemas.microsoft.com/office/powerpoint/2010/main" val="416455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a:extLst>
            <a:ext uri="{FF2B5EF4-FFF2-40B4-BE49-F238E27FC236}">
              <a16:creationId xmlns:a16="http://schemas.microsoft.com/office/drawing/2014/main" id="{D8A7C090-E078-83D8-F0BB-3330A6466399}"/>
            </a:ext>
          </a:extLst>
        </p:cNvPr>
        <p:cNvGrpSpPr/>
        <p:nvPr/>
      </p:nvGrpSpPr>
      <p:grpSpPr>
        <a:xfrm>
          <a:off x="0" y="0"/>
          <a:ext cx="0" cy="0"/>
          <a:chOff x="0" y="0"/>
          <a:chExt cx="0" cy="0"/>
        </a:xfrm>
      </p:grpSpPr>
      <p:sp useBgFill="1">
        <p:nvSpPr>
          <p:cNvPr id="33" name="Rectangle 26">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EE06851-56AB-DD59-5DA1-6BAAC77D93CC}"/>
              </a:ext>
            </a:extLst>
          </p:cNvPr>
          <p:cNvSpPr>
            <a:spLocks noGrp="1"/>
          </p:cNvSpPr>
          <p:nvPr>
            <p:ph type="ctrTitle"/>
          </p:nvPr>
        </p:nvSpPr>
        <p:spPr>
          <a:xfrm>
            <a:off x="7587182" y="585788"/>
            <a:ext cx="3756670" cy="5202363"/>
          </a:xfrm>
        </p:spPr>
        <p:txBody>
          <a:bodyPr anchor="b">
            <a:normAutofit fontScale="90000"/>
          </a:bodyPr>
          <a:lstStyle/>
          <a:p>
            <a: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t>Kennenlernen</a:t>
            </a:r>
            <a:b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t>Geschichtlicher Rückblick</a:t>
            </a:r>
            <a:b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t>Das </a:t>
            </a:r>
            <a:r>
              <a:rPr lang="de-CH" sz="2000" i="0" dirty="0" err="1">
                <a:solidFill>
                  <a:schemeClr val="tx1"/>
                </a:solidFill>
                <a:latin typeface="Tahoma" panose="020B0604030504040204" pitchFamily="34" charset="0"/>
                <a:ea typeface="Tahoma" panose="020B0604030504040204" pitchFamily="34" charset="0"/>
                <a:cs typeface="Tahoma" panose="020B0604030504040204" pitchFamily="34" charset="0"/>
              </a:rPr>
              <a:t>Schoenaker</a:t>
            </a:r>
            <a: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t>-Konzept</a:t>
            </a:r>
            <a:b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t>Infos</a:t>
            </a:r>
            <a:b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t>Erster Einblick in «Lebensstil»</a:t>
            </a:r>
            <a:b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t>Tutoren kennen lernen</a:t>
            </a:r>
            <a:b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t>Grundlagen der Individualpsychologie (Einführung)</a:t>
            </a:r>
            <a:b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t>Die Kunst der Ermutigung</a:t>
            </a:r>
            <a:b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de-CH" sz="2000" i="0" dirty="0">
                <a:solidFill>
                  <a:schemeClr val="tx1"/>
                </a:solidFill>
                <a:latin typeface="Tahoma" panose="020B0604030504040204" pitchFamily="34" charset="0"/>
                <a:ea typeface="Tahoma" panose="020B0604030504040204" pitchFamily="34" charset="0"/>
                <a:cs typeface="Tahoma" panose="020B0604030504040204" pitchFamily="34" charset="0"/>
              </a:rPr>
              <a:t>Technik – die fünf Lebensaufgaben</a:t>
            </a:r>
            <a:br>
              <a:rPr lang="de-CH" sz="1800" i="0"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de-DE" sz="1800" i="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Buntstifte in einem Bleistifthalter, der sich auf einem Holztisch befindet.">
            <a:extLst>
              <a:ext uri="{FF2B5EF4-FFF2-40B4-BE49-F238E27FC236}">
                <a16:creationId xmlns:a16="http://schemas.microsoft.com/office/drawing/2014/main" id="{A548FB9A-3073-3EAD-2BE6-8E0C0B835CBF}"/>
              </a:ext>
            </a:extLst>
          </p:cNvPr>
          <p:cNvPicPr>
            <a:picLocks noChangeAspect="1"/>
          </p:cNvPicPr>
          <p:nvPr/>
        </p:nvPicPr>
        <p:blipFill>
          <a:blip r:embed="rId2"/>
          <a:srcRect l="30870" r="-1" b="-1"/>
          <a:stretch>
            <a:fillRect/>
          </a:stretch>
        </p:blipFill>
        <p:spPr>
          <a:xfrm>
            <a:off x="20" y="10"/>
            <a:ext cx="7102529" cy="6857990"/>
          </a:xfrm>
          <a:prstGeom prst="rect">
            <a:avLst/>
          </a:prstGeom>
        </p:spPr>
      </p:pic>
      <p:sp>
        <p:nvSpPr>
          <p:cNvPr id="34"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Untertitel 5">
            <a:extLst>
              <a:ext uri="{FF2B5EF4-FFF2-40B4-BE49-F238E27FC236}">
                <a16:creationId xmlns:a16="http://schemas.microsoft.com/office/drawing/2014/main" id="{7FCF0ED1-01F2-DCD7-FD2E-E9C3C7CE8FC9}"/>
              </a:ext>
            </a:extLst>
          </p:cNvPr>
          <p:cNvSpPr>
            <a:spLocks noGrp="1"/>
          </p:cNvSpPr>
          <p:nvPr>
            <p:ph type="subTitle" idx="1"/>
          </p:nvPr>
        </p:nvSpPr>
        <p:spPr>
          <a:xfrm>
            <a:off x="1078992" y="1046922"/>
            <a:ext cx="5109773" cy="1484243"/>
          </a:xfrm>
        </p:spPr>
        <p:txBody>
          <a:bodyPr>
            <a:normAutofit/>
          </a:bodyPr>
          <a:lstStyle/>
          <a:p>
            <a:r>
              <a:rPr lang="de-DE" sz="3200" dirty="0">
                <a:latin typeface="Tahoma" panose="020B0604030504040204" pitchFamily="34" charset="0"/>
                <a:ea typeface="Tahoma" panose="020B0604030504040204" pitchFamily="34" charset="0"/>
                <a:cs typeface="Tahoma" panose="020B0604030504040204" pitchFamily="34" charset="0"/>
              </a:rPr>
              <a:t>Startwochenende Überblick </a:t>
            </a:r>
          </a:p>
        </p:txBody>
      </p:sp>
    </p:spTree>
    <p:extLst>
      <p:ext uri="{BB962C8B-B14F-4D97-AF65-F5344CB8AC3E}">
        <p14:creationId xmlns:p14="http://schemas.microsoft.com/office/powerpoint/2010/main" val="1256111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A1E38-390A-79B9-744F-516C9C001460}"/>
              </a:ext>
            </a:extLst>
          </p:cNvPr>
          <p:cNvSpPr>
            <a:spLocks noGrp="1"/>
          </p:cNvSpPr>
          <p:nvPr>
            <p:ph type="title"/>
          </p:nvPr>
        </p:nvSpPr>
        <p:spPr/>
        <p:txBody>
          <a:bodyPr/>
          <a:lstStyle/>
          <a:p>
            <a:br>
              <a:rPr lang="de-DE" dirty="0">
                <a:latin typeface="Tahoma" panose="020B0604030504040204" pitchFamily="34" charset="0"/>
                <a:ea typeface="Tahoma" panose="020B0604030504040204" pitchFamily="34" charset="0"/>
                <a:cs typeface="Tahoma" panose="020B0604030504040204" pitchFamily="34" charset="0"/>
              </a:rPr>
            </a:br>
            <a:br>
              <a:rPr lang="de-DE" dirty="0">
                <a:latin typeface="Tahoma" panose="020B0604030504040204" pitchFamily="34" charset="0"/>
                <a:ea typeface="Tahoma" panose="020B0604030504040204" pitchFamily="34" charset="0"/>
                <a:cs typeface="Tahoma" panose="020B0604030504040204" pitchFamily="34" charset="0"/>
              </a:rPr>
            </a:br>
            <a:r>
              <a:rPr lang="de-DE" b="1" i="0" dirty="0">
                <a:latin typeface="Tahoma" panose="020B0604030504040204" pitchFamily="34" charset="0"/>
                <a:ea typeface="Tahoma" panose="020B0604030504040204" pitchFamily="34" charset="0"/>
                <a:cs typeface="Tahoma" panose="020B0604030504040204" pitchFamily="34" charset="0"/>
              </a:rPr>
              <a:t>Arbeit </a:t>
            </a:r>
            <a:br>
              <a:rPr lang="de-DE" dirty="0"/>
            </a:br>
            <a:r>
              <a:rPr lang="de-DE" sz="2400" dirty="0"/>
              <a:t>nach Adler</a:t>
            </a:r>
          </a:p>
        </p:txBody>
      </p:sp>
      <p:sp>
        <p:nvSpPr>
          <p:cNvPr id="3" name="Inhaltsplatzhalter 2">
            <a:extLst>
              <a:ext uri="{FF2B5EF4-FFF2-40B4-BE49-F238E27FC236}">
                <a16:creationId xmlns:a16="http://schemas.microsoft.com/office/drawing/2014/main" id="{AD3EE8F1-75AE-15CB-ED7C-DFAB24C4BA5D}"/>
              </a:ext>
            </a:extLst>
          </p:cNvPr>
          <p:cNvSpPr>
            <a:spLocks noGrp="1"/>
          </p:cNvSpPr>
          <p:nvPr>
            <p:ph idx="1"/>
          </p:nvPr>
        </p:nvSpPr>
        <p:spPr/>
        <p:txBody>
          <a:bodyPr/>
          <a:lstStyle/>
          <a:p>
            <a:pPr rtl="0" fontAlgn="base">
              <a:spcBef>
                <a:spcPts val="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Tätigkeit / Beruf</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Freizeit</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Vorgesetzte</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Mitarbeiter</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Laufbahn</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Work-Life-Balance </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endParaRPr lang="de-DE" dirty="0"/>
          </a:p>
        </p:txBody>
      </p:sp>
    </p:spTree>
    <p:extLst>
      <p:ext uri="{BB962C8B-B14F-4D97-AF65-F5344CB8AC3E}">
        <p14:creationId xmlns:p14="http://schemas.microsoft.com/office/powerpoint/2010/main" val="3242085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156E2-2E3A-18A8-CBC0-395392D92A3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54348A-4B94-2E73-5080-C2C420083963}"/>
              </a:ext>
            </a:extLst>
          </p:cNvPr>
          <p:cNvSpPr>
            <a:spLocks noGrp="1"/>
          </p:cNvSpPr>
          <p:nvPr>
            <p:ph type="title"/>
          </p:nvPr>
        </p:nvSpPr>
        <p:spPr/>
        <p:txBody>
          <a:bodyPr/>
          <a:lstStyle/>
          <a:p>
            <a:br>
              <a:rPr lang="de-DE" dirty="0">
                <a:latin typeface="Tahoma" panose="020B0604030504040204" pitchFamily="34" charset="0"/>
                <a:ea typeface="Tahoma" panose="020B0604030504040204" pitchFamily="34" charset="0"/>
                <a:cs typeface="Tahoma" panose="020B0604030504040204" pitchFamily="34" charset="0"/>
              </a:rPr>
            </a:br>
            <a:r>
              <a:rPr lang="de-DE" sz="4000" b="1" i="0" dirty="0">
                <a:latin typeface="Tahoma" panose="020B0604030504040204" pitchFamily="34" charset="0"/>
                <a:ea typeface="Tahoma" panose="020B0604030504040204" pitchFamily="34" charset="0"/>
                <a:cs typeface="Tahoma" panose="020B0604030504040204" pitchFamily="34" charset="0"/>
              </a:rPr>
              <a:t>Ge-</a:t>
            </a:r>
            <a:r>
              <a:rPr lang="de-DE" sz="4000" b="1" i="0" dirty="0" err="1">
                <a:latin typeface="Tahoma" panose="020B0604030504040204" pitchFamily="34" charset="0"/>
                <a:ea typeface="Tahoma" panose="020B0604030504040204" pitchFamily="34" charset="0"/>
                <a:cs typeface="Tahoma" panose="020B0604030504040204" pitchFamily="34" charset="0"/>
              </a:rPr>
              <a:t>meinschaft</a:t>
            </a:r>
            <a:r>
              <a:rPr lang="de-DE" sz="4000" b="1" i="0" dirty="0">
                <a:latin typeface="Tahoma" panose="020B0604030504040204" pitchFamily="34" charset="0"/>
                <a:ea typeface="Tahoma" panose="020B0604030504040204" pitchFamily="34" charset="0"/>
                <a:cs typeface="Tahoma" panose="020B0604030504040204" pitchFamily="34" charset="0"/>
              </a:rPr>
              <a:t> </a:t>
            </a:r>
            <a:br>
              <a:rPr lang="de-DE" dirty="0"/>
            </a:br>
            <a:r>
              <a:rPr lang="de-DE" sz="2400" dirty="0"/>
              <a:t>nach Adler</a:t>
            </a:r>
          </a:p>
        </p:txBody>
      </p:sp>
      <p:sp>
        <p:nvSpPr>
          <p:cNvPr id="3" name="Inhaltsplatzhalter 2">
            <a:extLst>
              <a:ext uri="{FF2B5EF4-FFF2-40B4-BE49-F238E27FC236}">
                <a16:creationId xmlns:a16="http://schemas.microsoft.com/office/drawing/2014/main" id="{6168C46C-4C4C-FAC0-5597-FE0CE2699F60}"/>
              </a:ext>
            </a:extLst>
          </p:cNvPr>
          <p:cNvSpPr>
            <a:spLocks noGrp="1"/>
          </p:cNvSpPr>
          <p:nvPr>
            <p:ph idx="1"/>
          </p:nvPr>
        </p:nvSpPr>
        <p:spPr/>
        <p:txBody>
          <a:bodyPr/>
          <a:lstStyle/>
          <a:p>
            <a:pPr rtl="0" fontAlgn="base">
              <a:spcBef>
                <a:spcPts val="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Freundschaften</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Nachbarschaft</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Vereine</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Kirche</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Die Anderen</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Politik</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endParaRPr lang="de-DE" dirty="0"/>
          </a:p>
        </p:txBody>
      </p:sp>
    </p:spTree>
    <p:extLst>
      <p:ext uri="{BB962C8B-B14F-4D97-AF65-F5344CB8AC3E}">
        <p14:creationId xmlns:p14="http://schemas.microsoft.com/office/powerpoint/2010/main" val="2230257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49B0A-2AB4-FFAA-7C39-9BA6752C636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804875-1F0F-9A3E-25A9-AC74B56ADBDE}"/>
              </a:ext>
            </a:extLst>
          </p:cNvPr>
          <p:cNvSpPr>
            <a:spLocks noGrp="1"/>
          </p:cNvSpPr>
          <p:nvPr>
            <p:ph type="title"/>
          </p:nvPr>
        </p:nvSpPr>
        <p:spPr/>
        <p:txBody>
          <a:bodyPr/>
          <a:lstStyle/>
          <a:p>
            <a:br>
              <a:rPr lang="de-DE" dirty="0">
                <a:latin typeface="Tahoma" panose="020B0604030504040204" pitchFamily="34" charset="0"/>
                <a:ea typeface="Tahoma" panose="020B0604030504040204" pitchFamily="34" charset="0"/>
                <a:cs typeface="Tahoma" panose="020B0604030504040204" pitchFamily="34" charset="0"/>
              </a:rPr>
            </a:br>
            <a:br>
              <a:rPr lang="de-DE" dirty="0">
                <a:latin typeface="Tahoma" panose="020B0604030504040204" pitchFamily="34" charset="0"/>
                <a:ea typeface="Tahoma" panose="020B0604030504040204" pitchFamily="34" charset="0"/>
                <a:cs typeface="Tahoma" panose="020B0604030504040204" pitchFamily="34" charset="0"/>
              </a:rPr>
            </a:br>
            <a:r>
              <a:rPr lang="de-DE" b="1" i="0" dirty="0">
                <a:latin typeface="Tahoma" panose="020B0604030504040204" pitchFamily="34" charset="0"/>
                <a:ea typeface="Tahoma" panose="020B0604030504040204" pitchFamily="34" charset="0"/>
                <a:cs typeface="Tahoma" panose="020B0604030504040204" pitchFamily="34" charset="0"/>
              </a:rPr>
              <a:t>Selbst</a:t>
            </a:r>
            <a:br>
              <a:rPr lang="de-DE" dirty="0"/>
            </a:br>
            <a:r>
              <a:rPr lang="de-DE" sz="2400" dirty="0"/>
              <a:t>nach </a:t>
            </a:r>
            <a:r>
              <a:rPr lang="de-DE" sz="2400" dirty="0" err="1"/>
              <a:t>Dreikurs</a:t>
            </a:r>
            <a:r>
              <a:rPr lang="de-DE" sz="2400" dirty="0"/>
              <a:t>/</a:t>
            </a:r>
            <a:r>
              <a:rPr lang="de-DE" sz="2400" dirty="0" err="1"/>
              <a:t>Mosak</a:t>
            </a:r>
            <a:endParaRPr lang="de-DE" sz="2400" dirty="0"/>
          </a:p>
        </p:txBody>
      </p:sp>
      <p:sp>
        <p:nvSpPr>
          <p:cNvPr id="3" name="Inhaltsplatzhalter 2">
            <a:extLst>
              <a:ext uri="{FF2B5EF4-FFF2-40B4-BE49-F238E27FC236}">
                <a16:creationId xmlns:a16="http://schemas.microsoft.com/office/drawing/2014/main" id="{9D0CA11A-7D62-2C16-4AC8-C5E6C6394691}"/>
              </a:ext>
            </a:extLst>
          </p:cNvPr>
          <p:cNvSpPr>
            <a:spLocks noGrp="1"/>
          </p:cNvSpPr>
          <p:nvPr>
            <p:ph idx="1"/>
          </p:nvPr>
        </p:nvSpPr>
        <p:spPr/>
        <p:txBody>
          <a:bodyPr/>
          <a:lstStyle/>
          <a:p>
            <a:pPr rtl="0" fontAlgn="base">
              <a:spcBef>
                <a:spcPts val="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Selbst</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Selbstannahme</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Selbsterziehung</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Muse</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Körper</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Gesundheit </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endParaRPr lang="de-DE" dirty="0"/>
          </a:p>
        </p:txBody>
      </p:sp>
    </p:spTree>
    <p:extLst>
      <p:ext uri="{BB962C8B-B14F-4D97-AF65-F5344CB8AC3E}">
        <p14:creationId xmlns:p14="http://schemas.microsoft.com/office/powerpoint/2010/main" val="325059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44D6F-CC8F-4736-D148-0FC8A33BC55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0A2C8D-E5CE-DA9C-2991-1611B6A63253}"/>
              </a:ext>
            </a:extLst>
          </p:cNvPr>
          <p:cNvSpPr>
            <a:spLocks noGrp="1"/>
          </p:cNvSpPr>
          <p:nvPr>
            <p:ph type="title"/>
          </p:nvPr>
        </p:nvSpPr>
        <p:spPr/>
        <p:txBody>
          <a:bodyPr/>
          <a:lstStyle/>
          <a:p>
            <a:br>
              <a:rPr lang="de-DE" dirty="0">
                <a:latin typeface="Tahoma" panose="020B0604030504040204" pitchFamily="34" charset="0"/>
                <a:ea typeface="Tahoma" panose="020B0604030504040204" pitchFamily="34" charset="0"/>
                <a:cs typeface="Tahoma" panose="020B0604030504040204" pitchFamily="34" charset="0"/>
              </a:rPr>
            </a:br>
            <a:br>
              <a:rPr lang="de-DE" dirty="0">
                <a:latin typeface="Tahoma" panose="020B0604030504040204" pitchFamily="34" charset="0"/>
                <a:ea typeface="Tahoma" panose="020B0604030504040204" pitchFamily="34" charset="0"/>
                <a:cs typeface="Tahoma" panose="020B0604030504040204" pitchFamily="34" charset="0"/>
              </a:rPr>
            </a:br>
            <a:r>
              <a:rPr lang="de-DE" b="1" i="0" dirty="0">
                <a:latin typeface="Tahoma" panose="020B0604030504040204" pitchFamily="34" charset="0"/>
                <a:ea typeface="Tahoma" panose="020B0604030504040204" pitchFamily="34" charset="0"/>
                <a:cs typeface="Tahoma" panose="020B0604030504040204" pitchFamily="34" charset="0"/>
              </a:rPr>
              <a:t>Kosmos</a:t>
            </a:r>
            <a:br>
              <a:rPr lang="de-DE" dirty="0"/>
            </a:br>
            <a:r>
              <a:rPr lang="de-DE" sz="2400" dirty="0"/>
              <a:t>nach </a:t>
            </a:r>
            <a:r>
              <a:rPr lang="de-DE" sz="2400" dirty="0" err="1"/>
              <a:t>Dreikurs</a:t>
            </a:r>
            <a:r>
              <a:rPr lang="de-DE" sz="2400" dirty="0"/>
              <a:t>/</a:t>
            </a:r>
            <a:r>
              <a:rPr lang="de-DE" sz="2400" dirty="0" err="1"/>
              <a:t>Mosak</a:t>
            </a:r>
            <a:endParaRPr lang="de-DE" sz="2400" dirty="0"/>
          </a:p>
        </p:txBody>
      </p:sp>
      <p:sp>
        <p:nvSpPr>
          <p:cNvPr id="3" name="Inhaltsplatzhalter 2">
            <a:extLst>
              <a:ext uri="{FF2B5EF4-FFF2-40B4-BE49-F238E27FC236}">
                <a16:creationId xmlns:a16="http://schemas.microsoft.com/office/drawing/2014/main" id="{F4F6F67C-494B-6A9C-2251-455FAB679263}"/>
              </a:ext>
            </a:extLst>
          </p:cNvPr>
          <p:cNvSpPr>
            <a:spLocks noGrp="1"/>
          </p:cNvSpPr>
          <p:nvPr>
            <p:ph idx="1"/>
          </p:nvPr>
        </p:nvSpPr>
        <p:spPr/>
        <p:txBody>
          <a:bodyPr/>
          <a:lstStyle/>
          <a:p>
            <a:pPr rtl="0" fontAlgn="base">
              <a:spcBef>
                <a:spcPts val="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Tierwelt</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Umwelt</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Sinnfrage</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Religion / Glaube</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540"/>
              </a:spcBef>
              <a:spcAft>
                <a:spcPts val="0"/>
              </a:spcAft>
              <a:buFont typeface="Arial" panose="020B0604020202020204" pitchFamily="34" charset="0"/>
              <a:buChar char="•"/>
            </a:pPr>
            <a:r>
              <a:rPr lang="de-CH" sz="4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Ethik</a:t>
            </a:r>
            <a:endParaRPr lang="de-CH" sz="40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endParaRPr lang="de-DE" dirty="0"/>
          </a:p>
        </p:txBody>
      </p:sp>
    </p:spTree>
    <p:extLst>
      <p:ext uri="{BB962C8B-B14F-4D97-AF65-F5344CB8AC3E}">
        <p14:creationId xmlns:p14="http://schemas.microsoft.com/office/powerpoint/2010/main" val="397093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a:extLst>
            <a:ext uri="{FF2B5EF4-FFF2-40B4-BE49-F238E27FC236}">
              <a16:creationId xmlns:a16="http://schemas.microsoft.com/office/drawing/2014/main" id="{B631AA32-5791-116C-B766-F0030123A834}"/>
            </a:ext>
          </a:extLst>
        </p:cNvPr>
        <p:cNvGrpSpPr/>
        <p:nvPr/>
      </p:nvGrpSpPr>
      <p:grpSpPr>
        <a:xfrm>
          <a:off x="0" y="0"/>
          <a:ext cx="0" cy="0"/>
          <a:chOff x="0" y="0"/>
          <a:chExt cx="0" cy="0"/>
        </a:xfrm>
      </p:grpSpPr>
      <p:sp useBgFill="1">
        <p:nvSpPr>
          <p:cNvPr id="98" name="Rectangle 92">
            <a:extLst>
              <a:ext uri="{FF2B5EF4-FFF2-40B4-BE49-F238E27FC236}">
                <a16:creationId xmlns:a16="http://schemas.microsoft.com/office/drawing/2014/main" id="{A6B49810-CDC1-AD44-EE41-F5C477C34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untstifte in einem Bleistifthalter, der sich auf einem Holztisch befindet.">
            <a:extLst>
              <a:ext uri="{FF2B5EF4-FFF2-40B4-BE49-F238E27FC236}">
                <a16:creationId xmlns:a16="http://schemas.microsoft.com/office/drawing/2014/main" id="{C2305091-A072-6E67-2F3F-A9723731CDDF}"/>
              </a:ext>
            </a:extLst>
          </p:cNvPr>
          <p:cNvPicPr>
            <a:picLocks noChangeAspect="1"/>
          </p:cNvPicPr>
          <p:nvPr/>
        </p:nvPicPr>
        <p:blipFill>
          <a:blip r:embed="rId2"/>
          <a:srcRect t="15730"/>
          <a:stretch>
            <a:fillRect/>
          </a:stretch>
        </p:blipFill>
        <p:spPr>
          <a:xfrm>
            <a:off x="1" y="10"/>
            <a:ext cx="12191999" cy="6857990"/>
          </a:xfrm>
          <a:prstGeom prst="rect">
            <a:avLst/>
          </a:prstGeom>
        </p:spPr>
      </p:pic>
      <p:sp>
        <p:nvSpPr>
          <p:cNvPr id="100" name="Rectangle 94">
            <a:extLst>
              <a:ext uri="{FF2B5EF4-FFF2-40B4-BE49-F238E27FC236}">
                <a16:creationId xmlns:a16="http://schemas.microsoft.com/office/drawing/2014/main" id="{2DEF8E9C-6108-6825-205F-82AD2EC24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44600" y="-1244600"/>
            <a:ext cx="6858000" cy="9347200"/>
          </a:xfrm>
          <a:prstGeom prst="rect">
            <a:avLst/>
          </a:prstGeom>
          <a:gradFill>
            <a:gsLst>
              <a:gs pos="100000">
                <a:srgbClr val="000000">
                  <a:alpha val="0"/>
                </a:srgbClr>
              </a:gs>
              <a:gs pos="0">
                <a:schemeClr val="tx1"/>
              </a:gs>
              <a:gs pos="0">
                <a:srgbClr val="000000">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B8954A2-D2B8-8C4C-F734-7A1BF194A402}"/>
              </a:ext>
            </a:extLst>
          </p:cNvPr>
          <p:cNvSpPr>
            <a:spLocks noGrp="1"/>
          </p:cNvSpPr>
          <p:nvPr>
            <p:ph type="ctrTitle"/>
          </p:nvPr>
        </p:nvSpPr>
        <p:spPr>
          <a:xfrm>
            <a:off x="758952" y="1143000"/>
            <a:ext cx="4572000" cy="2984701"/>
          </a:xfrm>
        </p:spPr>
        <p:txBody>
          <a:bodyPr anchor="b">
            <a:normAutofit/>
          </a:bodyPr>
          <a:lstStyle/>
          <a:p>
            <a:r>
              <a:rPr lang="de-DE" sz="6000" dirty="0">
                <a:solidFill>
                  <a:srgbClr val="FFFFFF"/>
                </a:solidFill>
              </a:rPr>
              <a:t>Ermutigung </a:t>
            </a:r>
          </a:p>
        </p:txBody>
      </p:sp>
      <p:sp>
        <p:nvSpPr>
          <p:cNvPr id="3" name="Untertitel 2">
            <a:extLst>
              <a:ext uri="{FF2B5EF4-FFF2-40B4-BE49-F238E27FC236}">
                <a16:creationId xmlns:a16="http://schemas.microsoft.com/office/drawing/2014/main" id="{4576679F-0B53-D0FB-DBF9-F06E4B83FB02}"/>
              </a:ext>
            </a:extLst>
          </p:cNvPr>
          <p:cNvSpPr>
            <a:spLocks noGrp="1"/>
          </p:cNvSpPr>
          <p:nvPr>
            <p:ph type="subTitle" idx="1"/>
          </p:nvPr>
        </p:nvSpPr>
        <p:spPr>
          <a:xfrm>
            <a:off x="758952" y="4452109"/>
            <a:ext cx="4571999" cy="1318071"/>
          </a:xfrm>
        </p:spPr>
        <p:txBody>
          <a:bodyPr>
            <a:normAutofit fontScale="55000" lnSpcReduction="20000"/>
          </a:bodyPr>
          <a:lstStyle/>
          <a:p>
            <a:pPr rtl="0">
              <a:spcBef>
                <a:spcPts val="0"/>
              </a:spcBef>
              <a:spcAft>
                <a:spcPts val="0"/>
              </a:spcAft>
            </a:pPr>
            <a:r>
              <a:rPr lang="de-CH" sz="2900" b="0"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«Menschen benötigen Ermutigung wie Pflanzen Sonnenlicht und Wasser»</a:t>
            </a:r>
            <a:endParaRPr lang="de-CH" sz="2900" b="0" dirty="0">
              <a:effectLst/>
              <a:latin typeface="Tahoma" panose="020B0604030504040204" pitchFamily="34" charset="0"/>
              <a:ea typeface="Tahoma" panose="020B0604030504040204" pitchFamily="34" charset="0"/>
              <a:cs typeface="Tahoma" panose="020B0604030504040204" pitchFamily="34" charset="0"/>
            </a:endParaRPr>
          </a:p>
          <a:p>
            <a:pPr rtl="0">
              <a:spcBef>
                <a:spcPts val="1480"/>
              </a:spcBef>
              <a:spcAft>
                <a:spcPts val="0"/>
              </a:spcAft>
            </a:pPr>
            <a:r>
              <a:rPr lang="de-CH" sz="2900" b="0"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Rudolf </a:t>
            </a:r>
            <a:r>
              <a:rPr lang="de-CH" sz="2900" b="0" i="0" u="none" strike="noStrike"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Dreikurs</a:t>
            </a:r>
            <a:endParaRPr lang="de-CH" sz="2900" b="0" dirty="0">
              <a:effectLst/>
              <a:latin typeface="Tahoma" panose="020B0604030504040204" pitchFamily="34" charset="0"/>
              <a:ea typeface="Tahoma" panose="020B0604030504040204" pitchFamily="34" charset="0"/>
              <a:cs typeface="Tahoma" panose="020B0604030504040204" pitchFamily="34" charset="0"/>
            </a:endParaRPr>
          </a:p>
          <a:p>
            <a:br>
              <a:rPr lang="de-CH" dirty="0"/>
            </a:br>
            <a:endParaRPr lang="de-DE" dirty="0">
              <a:solidFill>
                <a:srgbClr val="FFFFFF"/>
              </a:solidFill>
            </a:endParaRPr>
          </a:p>
        </p:txBody>
      </p:sp>
      <p:cxnSp>
        <p:nvCxnSpPr>
          <p:cNvPr id="97" name="Straight Connector 96">
            <a:extLst>
              <a:ext uri="{FF2B5EF4-FFF2-40B4-BE49-F238E27FC236}">
                <a16:creationId xmlns:a16="http://schemas.microsoft.com/office/drawing/2014/main" id="{8C54E00E-CFF9-19E2-6EDE-19F07F4E90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58952" y="4291242"/>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99" name="Freeform 6">
            <a:extLst>
              <a:ext uri="{FF2B5EF4-FFF2-40B4-BE49-F238E27FC236}">
                <a16:creationId xmlns:a16="http://schemas.microsoft.com/office/drawing/2014/main" id="{4F175A1C-940B-0F8A-AD2A-91B64B2F5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5013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CA2A3-8D69-A436-C86E-52A00200D2E4}"/>
              </a:ext>
            </a:extLst>
          </p:cNvPr>
          <p:cNvSpPr>
            <a:spLocks noGrp="1"/>
          </p:cNvSpPr>
          <p:nvPr>
            <p:ph type="title"/>
          </p:nvPr>
        </p:nvSpPr>
        <p:spPr/>
        <p:txBody>
          <a:bodyPr>
            <a:normAutofit/>
          </a:bodyPr>
          <a:lstStyle/>
          <a:p>
            <a:br>
              <a:rPr lang="de-DE" sz="4000" i="0" dirty="0">
                <a:latin typeface="Tahoma" panose="020B0604030504040204" pitchFamily="34" charset="0"/>
                <a:ea typeface="Tahoma" panose="020B0604030504040204" pitchFamily="34" charset="0"/>
                <a:cs typeface="Tahoma" panose="020B0604030504040204" pitchFamily="34" charset="0"/>
              </a:rPr>
            </a:br>
            <a:br>
              <a:rPr lang="de-DE" sz="4000" i="0" dirty="0">
                <a:latin typeface="Tahoma" panose="020B0604030504040204" pitchFamily="34" charset="0"/>
                <a:ea typeface="Tahoma" panose="020B0604030504040204" pitchFamily="34" charset="0"/>
                <a:cs typeface="Tahoma" panose="020B0604030504040204" pitchFamily="34" charset="0"/>
              </a:rPr>
            </a:br>
            <a:r>
              <a:rPr lang="de-DE" sz="4000" b="1" i="0" dirty="0">
                <a:latin typeface="Tahoma" panose="020B0604030504040204" pitchFamily="34" charset="0"/>
                <a:ea typeface="Tahoma" panose="020B0604030504040204" pitchFamily="34" charset="0"/>
                <a:cs typeface="Tahoma" panose="020B0604030504040204" pitchFamily="34" charset="0"/>
              </a:rPr>
              <a:t>Ziel der </a:t>
            </a:r>
            <a:br>
              <a:rPr lang="de-DE" sz="4000" b="1" i="0" dirty="0">
                <a:latin typeface="Tahoma" panose="020B0604030504040204" pitchFamily="34" charset="0"/>
                <a:ea typeface="Tahoma" panose="020B0604030504040204" pitchFamily="34" charset="0"/>
                <a:cs typeface="Tahoma" panose="020B0604030504040204" pitchFamily="34" charset="0"/>
              </a:rPr>
            </a:br>
            <a:r>
              <a:rPr lang="de-DE" sz="4000" b="1" i="0" dirty="0">
                <a:latin typeface="Tahoma" panose="020B0604030504040204" pitchFamily="34" charset="0"/>
                <a:ea typeface="Tahoma" panose="020B0604030504040204" pitchFamily="34" charset="0"/>
                <a:cs typeface="Tahoma" panose="020B0604030504040204" pitchFamily="34" charset="0"/>
              </a:rPr>
              <a:t>Ermutigung</a:t>
            </a:r>
          </a:p>
        </p:txBody>
      </p:sp>
      <p:sp>
        <p:nvSpPr>
          <p:cNvPr id="3" name="Inhaltsplatzhalter 2">
            <a:extLst>
              <a:ext uri="{FF2B5EF4-FFF2-40B4-BE49-F238E27FC236}">
                <a16:creationId xmlns:a16="http://schemas.microsoft.com/office/drawing/2014/main" id="{DAD9D8BA-1A2D-2E89-1E03-CBEC46049F4D}"/>
              </a:ext>
            </a:extLst>
          </p:cNvPr>
          <p:cNvSpPr>
            <a:spLocks noGrp="1"/>
          </p:cNvSpPr>
          <p:nvPr>
            <p:ph idx="1"/>
          </p:nvPr>
        </p:nvSpPr>
        <p:spPr/>
        <p:txBody>
          <a:bodyPr>
            <a:normAutofit lnSpcReduction="10000"/>
          </a:bodyPr>
          <a:lstStyle/>
          <a:p>
            <a:pPr rtl="0">
              <a:spcBef>
                <a:spcPts val="0"/>
              </a:spcBef>
              <a:spcAft>
                <a:spcPts val="0"/>
              </a:spcAft>
            </a:pPr>
            <a:r>
              <a:rPr lang="de-CH"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Theo </a:t>
            </a:r>
            <a:r>
              <a:rPr lang="de-CH" sz="1800" b="1"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Schoenaker</a:t>
            </a:r>
            <a:r>
              <a:rPr lang="de-CH"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de-CH" sz="1800" b="1" dirty="0">
              <a:effectLst/>
              <a:latin typeface="Tahoma" panose="020B0604030504040204" pitchFamily="34" charset="0"/>
              <a:ea typeface="Tahoma" panose="020B0604030504040204" pitchFamily="34" charset="0"/>
              <a:cs typeface="Tahoma" panose="020B0604030504040204" pitchFamily="34" charset="0"/>
            </a:endParaRPr>
          </a:p>
          <a:p>
            <a:pPr marL="0" indent="0" rtl="0" fontAlgn="base">
              <a:spcBef>
                <a:spcPts val="499"/>
              </a:spcBef>
              <a:spcAft>
                <a:spcPts val="0"/>
              </a:spcAft>
              <a:buNone/>
            </a:pPr>
            <a:br>
              <a:rPr lang="de-CH" sz="1800" b="0" dirty="0">
                <a:effectLst/>
                <a:latin typeface="Tahoma" panose="020B0604030504040204" pitchFamily="34" charset="0"/>
                <a:ea typeface="Tahoma" panose="020B0604030504040204" pitchFamily="34" charset="0"/>
                <a:cs typeface="Tahoma" panose="020B0604030504040204" pitchFamily="34" charset="0"/>
              </a:rPr>
            </a:b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«Wenn ich Dich anschaue, berühre, ein gutes Wort der Anerkennung sage, Dich sein lasse wie Du bist, Dich in Deinen Absichten bestärke oder Dich anlächle und Du fühlst Dich dadurch besser – dann war das was ich tat, eine Ermutigung für Dich!»</a:t>
            </a:r>
            <a:endParaRPr lang="de-CH" sz="18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marL="0" indent="0" rtl="0" fontAlgn="base">
              <a:spcBef>
                <a:spcPts val="499"/>
              </a:spcBef>
              <a:spcAft>
                <a:spcPts val="0"/>
              </a:spcAft>
              <a:buNone/>
            </a:pPr>
            <a:br>
              <a:rPr lang="de-CH" sz="1800" b="0" dirty="0">
                <a:effectLst/>
                <a:latin typeface="Tahoma" panose="020B0604030504040204" pitchFamily="34" charset="0"/>
                <a:ea typeface="Tahoma" panose="020B0604030504040204" pitchFamily="34" charset="0"/>
                <a:cs typeface="Tahoma" panose="020B0604030504040204" pitchFamily="34" charset="0"/>
              </a:rPr>
            </a:b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«Ermutigung ist jedes Signal der Aufmerksamkeit, die das Zugehörigkeitsgefühl weckt oder stärkt.»</a:t>
            </a:r>
            <a:endParaRPr lang="de-CH" sz="18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marL="0" indent="0" rtl="0" fontAlgn="base">
              <a:spcBef>
                <a:spcPts val="499"/>
              </a:spcBef>
              <a:spcAft>
                <a:spcPts val="0"/>
              </a:spcAft>
              <a:buNone/>
            </a:pPr>
            <a:br>
              <a:rPr lang="de-CH" sz="1800" b="0" dirty="0">
                <a:effectLst/>
                <a:latin typeface="Tahoma" panose="020B0604030504040204" pitchFamily="34" charset="0"/>
                <a:ea typeface="Tahoma" panose="020B0604030504040204" pitchFamily="34" charset="0"/>
                <a:cs typeface="Tahoma" panose="020B0604030504040204" pitchFamily="34" charset="0"/>
              </a:rPr>
            </a:b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Ziel: Den Anderen mutig machen = Mut zur </a:t>
            </a:r>
            <a:r>
              <a:rPr lang="de-CH" sz="1800" b="0" i="0" u="sng"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Unvollkommenheit &amp; Fortschritt</a:t>
            </a:r>
            <a:endParaRPr lang="de-CH" sz="18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marL="0" indent="0">
              <a:buNone/>
            </a:pPr>
            <a:br>
              <a:rPr lang="de-CH" b="0" dirty="0">
                <a:effectLst/>
              </a:rPr>
            </a:br>
            <a:endParaRPr lang="de-DE" dirty="0"/>
          </a:p>
        </p:txBody>
      </p:sp>
    </p:spTree>
    <p:extLst>
      <p:ext uri="{BB962C8B-B14F-4D97-AF65-F5344CB8AC3E}">
        <p14:creationId xmlns:p14="http://schemas.microsoft.com/office/powerpoint/2010/main" val="2724782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D7EC4-955C-FD04-B5CE-302B6AB7D0B1}"/>
              </a:ext>
            </a:extLst>
          </p:cNvPr>
          <p:cNvSpPr>
            <a:spLocks noGrp="1"/>
          </p:cNvSpPr>
          <p:nvPr>
            <p:ph type="title"/>
          </p:nvPr>
        </p:nvSpPr>
        <p:spPr/>
        <p:txBody>
          <a:bodyPr>
            <a:normAutofit/>
          </a:bodyPr>
          <a:lstStyle/>
          <a:p>
            <a:br>
              <a:rPr lang="de-DE" sz="4000" b="1" i="0" dirty="0">
                <a:latin typeface="Tahoma" panose="020B0604030504040204" pitchFamily="34" charset="0"/>
                <a:ea typeface="Tahoma" panose="020B0604030504040204" pitchFamily="34" charset="0"/>
                <a:cs typeface="Tahoma" panose="020B0604030504040204" pitchFamily="34" charset="0"/>
              </a:rPr>
            </a:br>
            <a:br>
              <a:rPr lang="de-DE" sz="4000" b="1" i="0" dirty="0">
                <a:latin typeface="Tahoma" panose="020B0604030504040204" pitchFamily="34" charset="0"/>
                <a:ea typeface="Tahoma" panose="020B0604030504040204" pitchFamily="34" charset="0"/>
                <a:cs typeface="Tahoma" panose="020B0604030504040204" pitchFamily="34" charset="0"/>
              </a:rPr>
            </a:br>
            <a:r>
              <a:rPr lang="de-DE" sz="4000" b="1" i="0" dirty="0">
                <a:latin typeface="Tahoma" panose="020B0604030504040204" pitchFamily="34" charset="0"/>
                <a:ea typeface="Tahoma" panose="020B0604030504040204" pitchFamily="34" charset="0"/>
                <a:cs typeface="Tahoma" panose="020B0604030504040204" pitchFamily="34" charset="0"/>
              </a:rPr>
              <a:t>Die 3 Ebenen der Ermutigung</a:t>
            </a:r>
            <a:br>
              <a:rPr lang="de-DE" sz="4000" b="1" i="0" dirty="0">
                <a:latin typeface="Tahoma" panose="020B0604030504040204" pitchFamily="34" charset="0"/>
                <a:ea typeface="Tahoma" panose="020B0604030504040204" pitchFamily="34" charset="0"/>
                <a:cs typeface="Tahoma" panose="020B0604030504040204" pitchFamily="34" charset="0"/>
              </a:rPr>
            </a:br>
            <a:r>
              <a:rPr lang="de-DE" sz="2400" i="0" dirty="0">
                <a:latin typeface="Tahoma" panose="020B0604030504040204" pitchFamily="34" charset="0"/>
                <a:ea typeface="Tahoma" panose="020B0604030504040204" pitchFamily="34" charset="0"/>
                <a:cs typeface="Tahoma" panose="020B0604030504040204" pitchFamily="34" charset="0"/>
              </a:rPr>
              <a:t>nach Adler</a:t>
            </a:r>
            <a:endParaRPr lang="de-DE" sz="4000" i="0" dirty="0">
              <a:latin typeface="Tahoma" panose="020B0604030504040204" pitchFamily="34" charset="0"/>
              <a:ea typeface="Tahoma" panose="020B0604030504040204" pitchFamily="34" charset="0"/>
              <a:cs typeface="Tahoma" panose="020B0604030504040204" pitchFamily="34" charset="0"/>
            </a:endParaRPr>
          </a:p>
        </p:txBody>
      </p:sp>
      <p:sp>
        <p:nvSpPr>
          <p:cNvPr id="3" name="Inhaltsplatzhalter 2">
            <a:extLst>
              <a:ext uri="{FF2B5EF4-FFF2-40B4-BE49-F238E27FC236}">
                <a16:creationId xmlns:a16="http://schemas.microsoft.com/office/drawing/2014/main" id="{2D5364B4-FA8B-7168-4BFC-2F95DFD4F02C}"/>
              </a:ext>
            </a:extLst>
          </p:cNvPr>
          <p:cNvSpPr>
            <a:spLocks noGrp="1"/>
          </p:cNvSpPr>
          <p:nvPr>
            <p:ph idx="1"/>
          </p:nvPr>
        </p:nvSpPr>
        <p:spPr/>
        <p:txBody>
          <a:bodyPr>
            <a:normAutofit fontScale="85000" lnSpcReduction="20000"/>
          </a:bodyPr>
          <a:lstStyle/>
          <a:p>
            <a:pPr marL="0" indent="0" rtl="0" fontAlgn="base">
              <a:spcBef>
                <a:spcPts val="0"/>
              </a:spcBef>
              <a:spcAft>
                <a:spcPts val="0"/>
              </a:spcAft>
              <a:buNone/>
            </a:pPr>
            <a:r>
              <a:rPr lang="de-CH" sz="2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 Ebene</a:t>
            </a:r>
            <a:endParaRPr lang="de-CH" sz="29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marL="0" indent="0" rtl="0">
              <a:spcBef>
                <a:spcPts val="540"/>
              </a:spcBef>
              <a:spcAft>
                <a:spcPts val="0"/>
              </a:spcAft>
              <a:buNone/>
            </a:pPr>
            <a:r>
              <a:rPr lang="de-CH" sz="2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Ermutigung durch Erfolg bzw. Leistung = Lob</a:t>
            </a:r>
            <a:endParaRPr lang="de-CH" sz="2900" b="0" dirty="0">
              <a:effectLst/>
              <a:latin typeface="Tahoma" panose="020B0604030504040204" pitchFamily="34" charset="0"/>
              <a:ea typeface="Tahoma" panose="020B0604030504040204" pitchFamily="34" charset="0"/>
              <a:cs typeface="Tahoma" panose="020B0604030504040204" pitchFamily="34" charset="0"/>
            </a:endParaRPr>
          </a:p>
          <a:p>
            <a:pPr marL="0" indent="0" rtl="0" fontAlgn="base">
              <a:spcBef>
                <a:spcPts val="540"/>
              </a:spcBef>
              <a:spcAft>
                <a:spcPts val="0"/>
              </a:spcAft>
              <a:buNone/>
            </a:pPr>
            <a:br>
              <a:rPr lang="de-CH" sz="2900" b="0" dirty="0">
                <a:effectLst/>
                <a:latin typeface="Tahoma" panose="020B0604030504040204" pitchFamily="34" charset="0"/>
                <a:ea typeface="Tahoma" panose="020B0604030504040204" pitchFamily="34" charset="0"/>
                <a:cs typeface="Tahoma" panose="020B0604030504040204" pitchFamily="34" charset="0"/>
              </a:rPr>
            </a:br>
            <a:r>
              <a:rPr lang="de-CH" sz="2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 Ebene</a:t>
            </a:r>
            <a:endParaRPr lang="de-CH" sz="29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marL="0" indent="0" rtl="0">
              <a:spcBef>
                <a:spcPts val="540"/>
              </a:spcBef>
              <a:spcAft>
                <a:spcPts val="0"/>
              </a:spcAft>
              <a:buNone/>
            </a:pPr>
            <a:r>
              <a:rPr lang="de-CH" sz="2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Ermutigung durch die Bemühung und den Fortschritt = Anerkennung der Absicht</a:t>
            </a:r>
            <a:endParaRPr lang="de-CH" sz="2900" b="0" dirty="0">
              <a:effectLst/>
              <a:latin typeface="Tahoma" panose="020B0604030504040204" pitchFamily="34" charset="0"/>
              <a:ea typeface="Tahoma" panose="020B0604030504040204" pitchFamily="34" charset="0"/>
              <a:cs typeface="Tahoma" panose="020B0604030504040204" pitchFamily="34" charset="0"/>
            </a:endParaRPr>
          </a:p>
          <a:p>
            <a:pPr marL="0" indent="0" rtl="0" fontAlgn="base">
              <a:spcBef>
                <a:spcPts val="540"/>
              </a:spcBef>
              <a:spcAft>
                <a:spcPts val="0"/>
              </a:spcAft>
              <a:buNone/>
            </a:pPr>
            <a:br>
              <a:rPr lang="de-CH" sz="2900" b="0" dirty="0">
                <a:effectLst/>
                <a:latin typeface="Tahoma" panose="020B0604030504040204" pitchFamily="34" charset="0"/>
                <a:ea typeface="Tahoma" panose="020B0604030504040204" pitchFamily="34" charset="0"/>
                <a:cs typeface="Tahoma" panose="020B0604030504040204" pitchFamily="34" charset="0"/>
              </a:rPr>
            </a:br>
            <a:r>
              <a:rPr lang="de-CH" sz="2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 Ebene</a:t>
            </a:r>
            <a:endParaRPr lang="de-CH" sz="2900"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marL="0" indent="0" rtl="0">
              <a:spcBef>
                <a:spcPts val="540"/>
              </a:spcBef>
              <a:spcAft>
                <a:spcPts val="0"/>
              </a:spcAft>
              <a:buNone/>
            </a:pPr>
            <a:r>
              <a:rPr lang="de-CH" sz="2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Existentielle Ermutigung = Grundannahme</a:t>
            </a:r>
            <a:endParaRPr lang="de-CH" sz="2900" b="0"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br>
              <a:rPr lang="de-CH" dirty="0"/>
            </a:br>
            <a:endParaRPr lang="de-DE" dirty="0"/>
          </a:p>
        </p:txBody>
      </p:sp>
    </p:spTree>
    <p:extLst>
      <p:ext uri="{BB962C8B-B14F-4D97-AF65-F5344CB8AC3E}">
        <p14:creationId xmlns:p14="http://schemas.microsoft.com/office/powerpoint/2010/main" val="1400735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797ED-5374-9DB1-73BF-32B1968E2E91}"/>
              </a:ext>
            </a:extLst>
          </p:cNvPr>
          <p:cNvSpPr>
            <a:spLocks noGrp="1"/>
          </p:cNvSpPr>
          <p:nvPr>
            <p:ph type="title"/>
          </p:nvPr>
        </p:nvSpPr>
        <p:spPr>
          <a:xfrm>
            <a:off x="758952" y="758952"/>
            <a:ext cx="4425696" cy="4754880"/>
          </a:xfrm>
        </p:spPr>
        <p:txBody>
          <a:bodyPr>
            <a:normAutofit fontScale="90000"/>
          </a:bodyPr>
          <a:lstStyle/>
          <a:p>
            <a:pPr rtl="0" fontAlgn="base">
              <a:spcBef>
                <a:spcPts val="0"/>
              </a:spcBef>
              <a:spcAft>
                <a:spcPts val="0"/>
              </a:spcAft>
            </a:pPr>
            <a:r>
              <a:rPr lang="de-CH" sz="27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A – Säule (Ebene 2&amp;3)</a:t>
            </a:r>
            <a:br>
              <a:rPr lang="de-CH" sz="2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br>
            <a:br>
              <a:rPr lang="de-CH" sz="2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br>
            <a:br>
              <a:rPr lang="de-CH" sz="20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de-CH" sz="20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Existentielle Ermutigung stärkt das </a:t>
            </a:r>
            <a:r>
              <a:rPr lang="de-CH" sz="20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Innenkriterium</a:t>
            </a:r>
            <a:br>
              <a:rPr lang="de-CH" sz="20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br>
              <a:rPr lang="de-CH" sz="200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de-CH" sz="20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de-CH" sz="20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Ergibt:</a:t>
            </a:r>
            <a:br>
              <a:rPr lang="de-CH" sz="20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de-CH" sz="20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Glaube an sich</a:t>
            </a:r>
            <a:br>
              <a:rPr lang="de-CH" sz="20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de-CH" sz="20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Vertrauen in sich</a:t>
            </a:r>
            <a:br>
              <a:rPr lang="de-CH" sz="20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de-CH" sz="20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Selbstannahme</a:t>
            </a:r>
            <a:br>
              <a:rPr lang="de-CH" sz="20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de-CH" sz="20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Ich bin ich – und das ist gut so </a:t>
            </a:r>
            <a:br>
              <a:rPr lang="de-CH" sz="20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de-CH" sz="20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Ich kann was</a:t>
            </a:r>
            <a:br>
              <a:rPr lang="de-CH" sz="2000" b="0" dirty="0">
                <a:solidFill>
                  <a:schemeClr val="tx1"/>
                </a:solidFill>
                <a:effectLst/>
              </a:rPr>
            </a:br>
            <a:br>
              <a:rPr lang="de-CH" dirty="0"/>
            </a:br>
            <a:endParaRPr lang="de-DE" dirty="0"/>
          </a:p>
        </p:txBody>
      </p:sp>
      <p:sp>
        <p:nvSpPr>
          <p:cNvPr id="3" name="Inhaltsplatzhalter 2">
            <a:extLst>
              <a:ext uri="{FF2B5EF4-FFF2-40B4-BE49-F238E27FC236}">
                <a16:creationId xmlns:a16="http://schemas.microsoft.com/office/drawing/2014/main" id="{D3CE9629-DA75-08E1-A164-1287C2617DBD}"/>
              </a:ext>
            </a:extLst>
          </p:cNvPr>
          <p:cNvSpPr>
            <a:spLocks noGrp="1"/>
          </p:cNvSpPr>
          <p:nvPr>
            <p:ph idx="1"/>
          </p:nvPr>
        </p:nvSpPr>
        <p:spPr>
          <a:xfrm>
            <a:off x="5629274" y="758952"/>
            <a:ext cx="5800725" cy="4754880"/>
          </a:xfrm>
        </p:spPr>
        <p:txBody>
          <a:bodyPr>
            <a:normAutofit/>
          </a:bodyPr>
          <a:lstStyle/>
          <a:p>
            <a:pPr marL="0" indent="0" rtl="0" fontAlgn="base">
              <a:spcBef>
                <a:spcPts val="0"/>
              </a:spcBef>
              <a:spcAft>
                <a:spcPts val="0"/>
              </a:spcAft>
              <a:buNone/>
            </a:pPr>
            <a:r>
              <a:rPr lang="de-CH" sz="24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B – Säule (Ebene 1)</a:t>
            </a:r>
          </a:p>
          <a:p>
            <a:pPr marL="0" indent="0" rtl="0" fontAlgn="base">
              <a:spcBef>
                <a:spcPts val="0"/>
              </a:spcBef>
              <a:spcAft>
                <a:spcPts val="0"/>
              </a:spcAft>
              <a:buNone/>
            </a:pPr>
            <a:endParaRPr lang="de-CH" sz="2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rtl="0">
              <a:spcBef>
                <a:spcPts val="462"/>
              </a:spcBef>
              <a:spcAft>
                <a:spcPts val="0"/>
              </a:spcAft>
              <a:buNone/>
            </a:pP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Verhaltensorientierte Ermutigung stärkt das </a:t>
            </a:r>
            <a:r>
              <a:rPr lang="de-CH"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Aussenkriterium</a:t>
            </a:r>
            <a:endParaRPr lang="de-CH" sz="1800" b="0" dirty="0">
              <a:effectLst/>
              <a:latin typeface="Tahoma" panose="020B0604030504040204" pitchFamily="34" charset="0"/>
              <a:ea typeface="Tahoma" panose="020B0604030504040204" pitchFamily="34" charset="0"/>
              <a:cs typeface="Tahoma" panose="020B0604030504040204" pitchFamily="34" charset="0"/>
            </a:endParaRPr>
          </a:p>
          <a:p>
            <a:pPr marL="0" indent="0" rtl="0">
              <a:spcBef>
                <a:spcPts val="462"/>
              </a:spcBef>
              <a:spcAft>
                <a:spcPts val="0"/>
              </a:spcAft>
              <a:buNone/>
            </a:pPr>
            <a:br>
              <a:rPr lang="de-CH" sz="1800" b="0" dirty="0">
                <a:effectLst/>
                <a:latin typeface="Tahoma" panose="020B0604030504040204" pitchFamily="34" charset="0"/>
                <a:ea typeface="Tahoma" panose="020B0604030504040204" pitchFamily="34" charset="0"/>
                <a:cs typeface="Tahoma" panose="020B0604030504040204" pitchFamily="34" charset="0"/>
              </a:rPr>
            </a:b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Ergibt:</a:t>
            </a:r>
            <a:endParaRPr lang="de-CH" sz="1800" b="0" dirty="0">
              <a:effectLst/>
              <a:latin typeface="Tahoma" panose="020B0604030504040204" pitchFamily="34" charset="0"/>
              <a:ea typeface="Tahoma" panose="020B0604030504040204" pitchFamily="34" charset="0"/>
              <a:cs typeface="Tahoma" panose="020B0604030504040204" pitchFamily="34" charset="0"/>
            </a:endParaRPr>
          </a:p>
          <a:p>
            <a:pPr marL="0" indent="0" rtl="0">
              <a:spcBef>
                <a:spcPts val="462"/>
              </a:spcBef>
              <a:spcAft>
                <a:spcPts val="0"/>
              </a:spcAft>
              <a:buNone/>
            </a:pP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Lob</a:t>
            </a:r>
            <a:endParaRPr lang="de-CH" sz="1800" b="0" dirty="0">
              <a:effectLst/>
              <a:latin typeface="Tahoma" panose="020B0604030504040204" pitchFamily="34" charset="0"/>
              <a:ea typeface="Tahoma" panose="020B0604030504040204" pitchFamily="34" charset="0"/>
              <a:cs typeface="Tahoma" panose="020B0604030504040204" pitchFamily="34" charset="0"/>
            </a:endParaRPr>
          </a:p>
          <a:p>
            <a:pPr marL="0" indent="0" rtl="0">
              <a:spcBef>
                <a:spcPts val="462"/>
              </a:spcBef>
              <a:spcAft>
                <a:spcPts val="0"/>
              </a:spcAft>
              <a:buNone/>
            </a:pP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Freude</a:t>
            </a:r>
            <a:endParaRPr lang="de-CH" sz="1800" b="0" dirty="0">
              <a:effectLst/>
              <a:latin typeface="Tahoma" panose="020B0604030504040204" pitchFamily="34" charset="0"/>
              <a:ea typeface="Tahoma" panose="020B0604030504040204" pitchFamily="34" charset="0"/>
              <a:cs typeface="Tahoma" panose="020B0604030504040204" pitchFamily="34" charset="0"/>
            </a:endParaRPr>
          </a:p>
          <a:p>
            <a:pPr marL="0" indent="0" rtl="0">
              <a:spcBef>
                <a:spcPts val="462"/>
              </a:spcBef>
              <a:spcAft>
                <a:spcPts val="0"/>
              </a:spcAft>
              <a:buNone/>
            </a:pP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Stolz, gutes Gefühl</a:t>
            </a:r>
            <a:endParaRPr lang="de-CH" sz="1800" b="0" dirty="0">
              <a:effectLst/>
              <a:latin typeface="Tahoma" panose="020B0604030504040204" pitchFamily="34" charset="0"/>
              <a:ea typeface="Tahoma" panose="020B0604030504040204" pitchFamily="34" charset="0"/>
              <a:cs typeface="Tahoma" panose="020B0604030504040204" pitchFamily="34" charset="0"/>
            </a:endParaRPr>
          </a:p>
          <a:p>
            <a:pPr marL="0" indent="0" rtl="0">
              <a:spcBef>
                <a:spcPts val="462"/>
              </a:spcBef>
              <a:spcAft>
                <a:spcPts val="0"/>
              </a:spcAft>
              <a:buNone/>
            </a:pP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Ansporn zu Leistung</a:t>
            </a:r>
            <a:endParaRPr lang="de-CH" sz="1800" b="0"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br>
              <a:rPr lang="de-CH" sz="1800" dirty="0"/>
            </a:br>
            <a:endParaRPr lang="de-DE" sz="1800" dirty="0"/>
          </a:p>
        </p:txBody>
      </p:sp>
    </p:spTree>
    <p:extLst>
      <p:ext uri="{BB962C8B-B14F-4D97-AF65-F5344CB8AC3E}">
        <p14:creationId xmlns:p14="http://schemas.microsoft.com/office/powerpoint/2010/main" val="1437247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6D767-748D-0177-BDD0-5B19B942A5D1}"/>
              </a:ext>
            </a:extLst>
          </p:cNvPr>
          <p:cNvSpPr>
            <a:spLocks noGrp="1"/>
          </p:cNvSpPr>
          <p:nvPr>
            <p:ph type="title"/>
          </p:nvPr>
        </p:nvSpPr>
        <p:spPr/>
        <p:txBody>
          <a:bodyPr>
            <a:normAutofit/>
          </a:bodyPr>
          <a:lstStyle/>
          <a:p>
            <a:br>
              <a:rPr lang="de-DE" sz="4800" i="0" dirty="0">
                <a:latin typeface="Tahoma" panose="020B0604030504040204" pitchFamily="34" charset="0"/>
                <a:ea typeface="Tahoma" panose="020B0604030504040204" pitchFamily="34" charset="0"/>
                <a:cs typeface="Tahoma" panose="020B0604030504040204" pitchFamily="34" charset="0"/>
              </a:rPr>
            </a:br>
            <a:r>
              <a:rPr lang="de-DE" sz="4800" i="0" dirty="0">
                <a:latin typeface="Tahoma" panose="020B0604030504040204" pitchFamily="34" charset="0"/>
                <a:ea typeface="Tahoma" panose="020B0604030504040204" pitchFamily="34" charset="0"/>
                <a:cs typeface="Tahoma" panose="020B0604030504040204" pitchFamily="34" charset="0"/>
              </a:rPr>
              <a:t>Ermutigung ist eine Lebens- </a:t>
            </a:r>
            <a:r>
              <a:rPr lang="de-DE" sz="4800" i="0" dirty="0" err="1">
                <a:latin typeface="Tahoma" panose="020B0604030504040204" pitchFamily="34" charset="0"/>
                <a:ea typeface="Tahoma" panose="020B0604030504040204" pitchFamily="34" charset="0"/>
                <a:cs typeface="Tahoma" panose="020B0604030504040204" pitchFamily="34" charset="0"/>
              </a:rPr>
              <a:t>einstellung</a:t>
            </a:r>
            <a:endParaRPr lang="de-DE" sz="4800" i="0" dirty="0">
              <a:latin typeface="Tahoma" panose="020B0604030504040204" pitchFamily="34" charset="0"/>
              <a:ea typeface="Tahoma" panose="020B0604030504040204" pitchFamily="34" charset="0"/>
              <a:cs typeface="Tahoma" panose="020B0604030504040204" pitchFamily="34" charset="0"/>
            </a:endParaRPr>
          </a:p>
        </p:txBody>
      </p:sp>
      <p:sp>
        <p:nvSpPr>
          <p:cNvPr id="3" name="Inhaltsplatzhalter 2">
            <a:extLst>
              <a:ext uri="{FF2B5EF4-FFF2-40B4-BE49-F238E27FC236}">
                <a16:creationId xmlns:a16="http://schemas.microsoft.com/office/drawing/2014/main" id="{1CFEE4B8-6A78-83EF-AA58-4B2F27C63738}"/>
              </a:ext>
            </a:extLst>
          </p:cNvPr>
          <p:cNvSpPr>
            <a:spLocks noGrp="1"/>
          </p:cNvSpPr>
          <p:nvPr>
            <p:ph idx="1"/>
          </p:nvPr>
        </p:nvSpPr>
        <p:spPr/>
        <p:txBody>
          <a:bodyPr/>
          <a:lstStyle/>
          <a:p>
            <a:pPr marL="0" indent="0" rtl="0" fontAlgn="base">
              <a:spcBef>
                <a:spcPts val="0"/>
              </a:spcBef>
              <a:spcAft>
                <a:spcPts val="0"/>
              </a:spcAft>
              <a:buNone/>
            </a:pPr>
            <a:endParaRPr lang="de-CH"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indent="0" rtl="0" fontAlgn="base">
              <a:spcBef>
                <a:spcPts val="0"/>
              </a:spcBef>
              <a:spcAft>
                <a:spcPts val="0"/>
              </a:spcAft>
              <a:buNone/>
            </a:pPr>
            <a:r>
              <a:rPr lang="de-CH" dirty="0">
                <a:solidFill>
                  <a:srgbClr val="000000"/>
                </a:solidFill>
                <a:latin typeface="Tahoma" panose="020B0604030504040204" pitchFamily="34" charset="0"/>
                <a:ea typeface="Tahoma" panose="020B0604030504040204" pitchFamily="34" charset="0"/>
                <a:cs typeface="Tahoma" panose="020B0604030504040204" pitchFamily="34" charset="0"/>
              </a:rPr>
              <a:t>A</a:t>
            </a:r>
            <a:r>
              <a:rPr lang="de-CH"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ufmerksam zuhören</a:t>
            </a:r>
            <a:endParaRPr lang="de-CH"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marL="0" indent="0" rtl="0" fontAlgn="base">
              <a:spcBef>
                <a:spcPts val="540"/>
              </a:spcBef>
              <a:spcAft>
                <a:spcPts val="0"/>
              </a:spcAft>
              <a:buNone/>
            </a:pPr>
            <a:r>
              <a:rPr lang="de-CH" dirty="0">
                <a:solidFill>
                  <a:srgbClr val="000000"/>
                </a:solidFill>
                <a:latin typeface="Tahoma" panose="020B0604030504040204" pitchFamily="34" charset="0"/>
                <a:ea typeface="Tahoma" panose="020B0604030504040204" pitchFamily="34" charset="0"/>
                <a:cs typeface="Tahoma" panose="020B0604030504040204" pitchFamily="34" charset="0"/>
              </a:rPr>
              <a:t>M</a:t>
            </a:r>
            <a:r>
              <a:rPr lang="de-CH"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it einem freundlichen Blick anschauen</a:t>
            </a:r>
            <a:endParaRPr lang="de-CH"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marL="0" indent="0" rtl="0" fontAlgn="base">
              <a:spcBef>
                <a:spcPts val="540"/>
              </a:spcBef>
              <a:spcAft>
                <a:spcPts val="0"/>
              </a:spcAft>
              <a:buNone/>
            </a:pPr>
            <a:r>
              <a:rPr lang="de-CH" dirty="0">
                <a:solidFill>
                  <a:srgbClr val="000000"/>
                </a:solidFill>
                <a:latin typeface="Tahoma" panose="020B0604030504040204" pitchFamily="34" charset="0"/>
                <a:ea typeface="Tahoma" panose="020B0604030504040204" pitchFamily="34" charset="0"/>
                <a:cs typeface="Tahoma" panose="020B0604030504040204" pitchFamily="34" charset="0"/>
              </a:rPr>
              <a:t>M</a:t>
            </a:r>
            <a:r>
              <a:rPr lang="de-CH"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it einer freundlichen Stimme sprechen</a:t>
            </a:r>
            <a:endParaRPr lang="de-CH"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marL="0" indent="0" rtl="0" fontAlgn="base">
              <a:spcBef>
                <a:spcPts val="540"/>
              </a:spcBef>
              <a:spcAft>
                <a:spcPts val="0"/>
              </a:spcAft>
              <a:buNone/>
            </a:pPr>
            <a:r>
              <a:rPr lang="de-CH" dirty="0">
                <a:solidFill>
                  <a:srgbClr val="000000"/>
                </a:solidFill>
                <a:latin typeface="Tahoma" panose="020B0604030504040204" pitchFamily="34" charset="0"/>
                <a:ea typeface="Tahoma" panose="020B0604030504040204" pitchFamily="34" charset="0"/>
                <a:cs typeface="Tahoma" panose="020B0604030504040204" pitchFamily="34" charset="0"/>
              </a:rPr>
              <a:t>N</a:t>
            </a:r>
            <a:r>
              <a:rPr lang="de-CH"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icht übel nehmen – verzeihen  </a:t>
            </a:r>
            <a:endParaRPr lang="de-CH"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marL="0" indent="0" rtl="0" fontAlgn="base">
              <a:spcBef>
                <a:spcPts val="540"/>
              </a:spcBef>
              <a:spcAft>
                <a:spcPts val="0"/>
              </a:spcAft>
              <a:buNone/>
            </a:pPr>
            <a:r>
              <a:rPr lang="de-CH" dirty="0">
                <a:solidFill>
                  <a:srgbClr val="000000"/>
                </a:solidFill>
                <a:latin typeface="Tahoma" panose="020B0604030504040204" pitchFamily="34" charset="0"/>
                <a:ea typeface="Tahoma" panose="020B0604030504040204" pitchFamily="34" charset="0"/>
                <a:cs typeface="Tahoma" panose="020B0604030504040204" pitchFamily="34" charset="0"/>
              </a:rPr>
              <a:t>G</a:t>
            </a:r>
            <a:r>
              <a:rPr lang="de-CH"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eduldig sein – Zeit haben</a:t>
            </a:r>
            <a:endParaRPr lang="de-CH"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marL="0" indent="0" rtl="0" fontAlgn="base">
              <a:spcBef>
                <a:spcPts val="540"/>
              </a:spcBef>
              <a:spcAft>
                <a:spcPts val="0"/>
              </a:spcAft>
              <a:buNone/>
            </a:pPr>
            <a:r>
              <a:rPr lang="de-CH"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Interesse zeigen und zum Sprechen anregen</a:t>
            </a:r>
            <a:endParaRPr lang="de-CH"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marL="0" indent="0" rtl="0" fontAlgn="base">
              <a:spcBef>
                <a:spcPts val="540"/>
              </a:spcBef>
              <a:spcAft>
                <a:spcPts val="0"/>
              </a:spcAft>
              <a:buNone/>
            </a:pPr>
            <a:r>
              <a:rPr lang="de-CH"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Das Gute betonen</a:t>
            </a:r>
            <a:endParaRPr lang="de-CH"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marL="0" indent="0" rtl="0" fontAlgn="base">
              <a:spcBef>
                <a:spcPts val="540"/>
              </a:spcBef>
              <a:spcAft>
                <a:spcPts val="0"/>
              </a:spcAft>
              <a:buNone/>
            </a:pPr>
            <a:r>
              <a:rPr lang="de-CH"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Versuche und Fortschritte anerkennen</a:t>
            </a:r>
            <a:endParaRPr lang="de-CH"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marL="0" indent="0" rtl="0" fontAlgn="base">
              <a:spcBef>
                <a:spcPts val="540"/>
              </a:spcBef>
              <a:spcAft>
                <a:spcPts val="0"/>
              </a:spcAft>
              <a:buNone/>
            </a:pPr>
            <a:r>
              <a:rPr lang="de-CH"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Begeisterung zeigen</a:t>
            </a:r>
            <a:endParaRPr lang="de-CH"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marL="0" indent="0" rtl="0" fontAlgn="base">
              <a:spcBef>
                <a:spcPts val="540"/>
              </a:spcBef>
              <a:spcAft>
                <a:spcPts val="0"/>
              </a:spcAft>
              <a:buNone/>
            </a:pPr>
            <a:r>
              <a:rPr lang="de-CH"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Körperkontakt herstellen</a:t>
            </a:r>
            <a:endParaRPr lang="de-CH" b="0" i="0" u="none" strike="noStrike" dirty="0">
              <a:solidFill>
                <a:srgbClr val="D16349"/>
              </a:solidFill>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de-DE" dirty="0"/>
          </a:p>
        </p:txBody>
      </p:sp>
    </p:spTree>
    <p:extLst>
      <p:ext uri="{BB962C8B-B14F-4D97-AF65-F5344CB8AC3E}">
        <p14:creationId xmlns:p14="http://schemas.microsoft.com/office/powerpoint/2010/main" val="3142641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045C81-59AC-F6FB-0FBD-CEEC6927DC8A}"/>
              </a:ext>
            </a:extLst>
          </p:cNvPr>
          <p:cNvSpPr>
            <a:spLocks noGrp="1"/>
          </p:cNvSpPr>
          <p:nvPr>
            <p:ph type="title"/>
          </p:nvPr>
        </p:nvSpPr>
        <p:spPr>
          <a:xfrm>
            <a:off x="758952" y="758951"/>
            <a:ext cx="4341686" cy="5213223"/>
          </a:xfrm>
        </p:spPr>
        <p:txBody>
          <a:bodyPr>
            <a:noAutofit/>
          </a:bodyPr>
          <a:lstStyle/>
          <a:p>
            <a:pPr marL="0" lvl="0" indent="0" rtl="0">
              <a:lnSpc>
                <a:spcPct val="110000"/>
              </a:lnSpc>
              <a:spcBef>
                <a:spcPts val="0"/>
              </a:spcBef>
              <a:spcAft>
                <a:spcPts val="0"/>
              </a:spcAft>
            </a:pPr>
            <a:br>
              <a:rPr lang="de-CH" sz="1800" b="0" i="0" u="none" strike="noStrik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br>
            <a:r>
              <a:rPr lang="de-CH" sz="1800" b="0" i="0" u="none" strike="noStrik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Gesamtleitung AFI: Leitungsteam Isabelle &amp; Philippe Sproll / </a:t>
            </a:r>
            <a:r>
              <a:rPr lang="de-CH" sz="1800" i="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Monique</a:t>
            </a:r>
            <a:r>
              <a:rPr lang="de-CH" sz="1800" b="0" i="0" u="none" strike="noStrik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&amp; Daniel Graf </a:t>
            </a:r>
            <a:br>
              <a:rPr lang="de-CH" sz="1800" b="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br>
            <a:br>
              <a:rPr lang="de-CH" sz="1800" b="0" i="0" u="none" strike="noStrik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br>
            <a:r>
              <a:rPr lang="de-CH" sz="1800" b="0" i="0" u="none" strike="noStrik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Monique Schulleitung 50%</a:t>
            </a:r>
            <a:br>
              <a:rPr lang="de-CH" sz="1800" dirty="0">
                <a:latin typeface="Tahoma" panose="020B0604030504040204" pitchFamily="34" charset="0"/>
                <a:ea typeface="Tahoma" panose="020B0604030504040204" pitchFamily="34" charset="0"/>
                <a:cs typeface="Tahoma" panose="020B0604030504040204" pitchFamily="34" charset="0"/>
              </a:rPr>
            </a:br>
            <a:r>
              <a:rPr lang="de-CH" sz="1800" b="0" i="0" u="none" strike="noStrik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Isabelle Leitung Administration &amp; Marketing 50% </a:t>
            </a:r>
            <a:br>
              <a:rPr lang="de-CH" sz="1800" b="0" i="0" u="none" strike="noStrik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br>
            <a:r>
              <a:rPr lang="de-CH" sz="1800" b="0" i="0" u="none" strike="noStrik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Philippe Geschäftsleitung</a:t>
            </a:r>
            <a:br>
              <a:rPr lang="de-CH" sz="1800" b="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br>
            <a:r>
              <a:rPr lang="de-CH" sz="1800" i="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9</a:t>
            </a:r>
            <a:r>
              <a:rPr lang="de-CH" sz="1800" b="0" i="0" u="none" strike="noStrik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Tutorinnen und Tutoren</a:t>
            </a:r>
            <a:br>
              <a:rPr lang="de-CH" sz="1800" dirty="0">
                <a:latin typeface="Tahoma" panose="020B0604030504040204" pitchFamily="34" charset="0"/>
                <a:ea typeface="Tahoma" panose="020B0604030504040204" pitchFamily="34" charset="0"/>
                <a:cs typeface="Tahoma" panose="020B0604030504040204" pitchFamily="34" charset="0"/>
              </a:rPr>
            </a:br>
            <a:r>
              <a:rPr lang="de-CH" sz="1800" b="0" i="0" u="none" strike="noStrik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3 Ausbildungsgruppenleiterinnen</a:t>
            </a:r>
            <a:br>
              <a:rPr lang="de-CH" sz="1800" dirty="0">
                <a:latin typeface="Tahoma" panose="020B0604030504040204" pitchFamily="34" charset="0"/>
                <a:ea typeface="Tahoma" panose="020B0604030504040204" pitchFamily="34" charset="0"/>
                <a:cs typeface="Tahoma" panose="020B0604030504040204" pitchFamily="34" charset="0"/>
              </a:rPr>
            </a:br>
            <a:r>
              <a:rPr lang="de-CH" sz="1800" b="0" i="0" u="none" strike="noStrik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13 Referentinnen &amp; Referenten</a:t>
            </a:r>
            <a:br>
              <a:rPr lang="de-CH" sz="1800" dirty="0">
                <a:latin typeface="Tahoma" panose="020B0604030504040204" pitchFamily="34" charset="0"/>
                <a:ea typeface="Tahoma" panose="020B0604030504040204" pitchFamily="34" charset="0"/>
                <a:cs typeface="Tahoma" panose="020B0604030504040204" pitchFamily="34" charset="0"/>
              </a:rPr>
            </a:br>
            <a:r>
              <a:rPr lang="de-CH" sz="1800" b="0" i="0" u="none" strike="noStrik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3 Delegierte für Supervision </a:t>
            </a:r>
            <a:br>
              <a:rPr lang="de-CH" sz="1800" dirty="0">
                <a:latin typeface="Tahoma" panose="020B0604030504040204" pitchFamily="34" charset="0"/>
                <a:ea typeface="Tahoma" panose="020B0604030504040204" pitchFamily="34" charset="0"/>
                <a:cs typeface="Tahoma" panose="020B0604030504040204" pitchFamily="34" charset="0"/>
              </a:rPr>
            </a:br>
            <a:r>
              <a:rPr lang="de-CH" sz="1800" i="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4</a:t>
            </a:r>
            <a:r>
              <a:rPr lang="de-CH" sz="1800" b="0" i="0" u="none" strike="noStrik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Prüfungsexperten </a:t>
            </a:r>
            <a:br>
              <a:rPr lang="de-CH" sz="1800" dirty="0">
                <a:latin typeface="Tahoma" panose="020B0604030504040204" pitchFamily="34" charset="0"/>
                <a:ea typeface="Tahoma" panose="020B0604030504040204" pitchFamily="34" charset="0"/>
                <a:cs typeface="Tahoma" panose="020B0604030504040204" pitchFamily="34" charset="0"/>
              </a:rPr>
            </a:br>
            <a:endParaRPr lang="de-DE" sz="1800" dirty="0">
              <a:latin typeface="Tahoma" panose="020B0604030504040204" pitchFamily="34" charset="0"/>
              <a:ea typeface="Tahoma" panose="020B0604030504040204" pitchFamily="34" charset="0"/>
              <a:cs typeface="Tahoma" panose="020B0604030504040204" pitchFamily="34" charset="0"/>
            </a:endParaRPr>
          </a:p>
        </p:txBody>
      </p:sp>
      <p:pic>
        <p:nvPicPr>
          <p:cNvPr id="4" name="Google Shape;346;p13" descr="Monique Graf-Dungar">
            <a:extLst>
              <a:ext uri="{FF2B5EF4-FFF2-40B4-BE49-F238E27FC236}">
                <a16:creationId xmlns:a16="http://schemas.microsoft.com/office/drawing/2014/main" id="{16F15F26-E86B-A5D4-4146-87D3BE1B01D0}"/>
              </a:ext>
            </a:extLst>
          </p:cNvPr>
          <p:cNvPicPr preferRelativeResize="0">
            <a:picLocks noGrp="1"/>
          </p:cNvPicPr>
          <p:nvPr>
            <p:ph idx="1"/>
          </p:nvPr>
        </p:nvPicPr>
        <p:blipFill rotWithShape="1">
          <a:blip r:embed="rId2">
            <a:alphaModFix/>
          </a:blip>
          <a:srcRect/>
          <a:stretch/>
        </p:blipFill>
        <p:spPr>
          <a:xfrm>
            <a:off x="6402388" y="1231107"/>
            <a:ext cx="1265412" cy="1265412"/>
          </a:xfrm>
          <a:prstGeom prst="ellipse">
            <a:avLst/>
          </a:prstGeom>
          <a:noFill/>
          <a:ln>
            <a:noFill/>
          </a:ln>
        </p:spPr>
      </p:pic>
      <p:pic>
        <p:nvPicPr>
          <p:cNvPr id="6" name="Google Shape;347;p13" descr="Philippe Sproll">
            <a:extLst>
              <a:ext uri="{FF2B5EF4-FFF2-40B4-BE49-F238E27FC236}">
                <a16:creationId xmlns:a16="http://schemas.microsoft.com/office/drawing/2014/main" id="{A25DC12A-7769-9A1A-41D3-FF3B56A02C07}"/>
              </a:ext>
            </a:extLst>
          </p:cNvPr>
          <p:cNvPicPr preferRelativeResize="0"/>
          <p:nvPr/>
        </p:nvPicPr>
        <p:blipFill rotWithShape="1">
          <a:blip r:embed="rId3">
            <a:alphaModFix/>
          </a:blip>
          <a:srcRect/>
          <a:stretch/>
        </p:blipFill>
        <p:spPr>
          <a:xfrm>
            <a:off x="7948012" y="1231107"/>
            <a:ext cx="1265412" cy="1265412"/>
          </a:xfrm>
          <a:prstGeom prst="ellipse">
            <a:avLst/>
          </a:prstGeom>
          <a:noFill/>
          <a:ln>
            <a:noFill/>
          </a:ln>
        </p:spPr>
      </p:pic>
      <p:pic>
        <p:nvPicPr>
          <p:cNvPr id="8" name="Google Shape;352;p13" descr="Susanne Müller-Klauser">
            <a:extLst>
              <a:ext uri="{FF2B5EF4-FFF2-40B4-BE49-F238E27FC236}">
                <a16:creationId xmlns:a16="http://schemas.microsoft.com/office/drawing/2014/main" id="{AF528AAA-B13C-FB53-B82C-5C207857C27B}"/>
              </a:ext>
            </a:extLst>
          </p:cNvPr>
          <p:cNvPicPr preferRelativeResize="0"/>
          <p:nvPr/>
        </p:nvPicPr>
        <p:blipFill rotWithShape="1">
          <a:blip r:embed="rId4">
            <a:alphaModFix/>
          </a:blip>
          <a:srcRect/>
          <a:stretch/>
        </p:blipFill>
        <p:spPr>
          <a:xfrm>
            <a:off x="9479900" y="1251141"/>
            <a:ext cx="1245378" cy="1245378"/>
          </a:xfrm>
          <a:prstGeom prst="ellipse">
            <a:avLst/>
          </a:prstGeom>
          <a:noFill/>
          <a:ln>
            <a:noFill/>
          </a:ln>
        </p:spPr>
      </p:pic>
      <p:pic>
        <p:nvPicPr>
          <p:cNvPr id="12" name="Google Shape;353;p13" descr="Christine Beyeler ">
            <a:hlinkClick r:id="rId5"/>
            <a:extLst>
              <a:ext uri="{FF2B5EF4-FFF2-40B4-BE49-F238E27FC236}">
                <a16:creationId xmlns:a16="http://schemas.microsoft.com/office/drawing/2014/main" id="{8A033EC1-0CFC-1176-A0E0-EBC9C0196034}"/>
              </a:ext>
            </a:extLst>
          </p:cNvPr>
          <p:cNvPicPr preferRelativeResize="0"/>
          <p:nvPr/>
        </p:nvPicPr>
        <p:blipFill rotWithShape="1">
          <a:blip r:embed="rId6">
            <a:alphaModFix/>
          </a:blip>
          <a:srcRect/>
          <a:stretch/>
        </p:blipFill>
        <p:spPr>
          <a:xfrm>
            <a:off x="7920826" y="2926574"/>
            <a:ext cx="1245379" cy="1249529"/>
          </a:xfrm>
          <a:prstGeom prst="ellipse">
            <a:avLst/>
          </a:prstGeom>
          <a:noFill/>
          <a:ln>
            <a:noFill/>
          </a:ln>
        </p:spPr>
      </p:pic>
      <p:pic>
        <p:nvPicPr>
          <p:cNvPr id="14" name="Google Shape;354;p13" descr="Ulrike Kolb-Messmer ">
            <a:extLst>
              <a:ext uri="{FF2B5EF4-FFF2-40B4-BE49-F238E27FC236}">
                <a16:creationId xmlns:a16="http://schemas.microsoft.com/office/drawing/2014/main" id="{384FD7C6-CF0D-F9CD-D37C-97C6ED82CF0C}"/>
              </a:ext>
            </a:extLst>
          </p:cNvPr>
          <p:cNvPicPr preferRelativeResize="0"/>
          <p:nvPr/>
        </p:nvPicPr>
        <p:blipFill rotWithShape="1">
          <a:blip r:embed="rId7">
            <a:alphaModFix/>
          </a:blip>
          <a:srcRect/>
          <a:stretch/>
        </p:blipFill>
        <p:spPr>
          <a:xfrm>
            <a:off x="6207258" y="4361482"/>
            <a:ext cx="1265412" cy="1265412"/>
          </a:xfrm>
          <a:prstGeom prst="ellipse">
            <a:avLst/>
          </a:prstGeom>
          <a:noFill/>
          <a:ln>
            <a:noFill/>
          </a:ln>
        </p:spPr>
      </p:pic>
      <p:pic>
        <p:nvPicPr>
          <p:cNvPr id="16" name="Google Shape;355;p13">
            <a:extLst>
              <a:ext uri="{FF2B5EF4-FFF2-40B4-BE49-F238E27FC236}">
                <a16:creationId xmlns:a16="http://schemas.microsoft.com/office/drawing/2014/main" id="{7619C3A0-51A5-BD90-60E2-3843D56C5AEB}"/>
              </a:ext>
            </a:extLst>
          </p:cNvPr>
          <p:cNvPicPr preferRelativeResize="0"/>
          <p:nvPr/>
        </p:nvPicPr>
        <p:blipFill rotWithShape="1">
          <a:blip r:embed="rId8">
            <a:alphaModFix/>
          </a:blip>
          <a:srcRect/>
          <a:stretch/>
        </p:blipFill>
        <p:spPr>
          <a:xfrm>
            <a:off x="7884424" y="4353014"/>
            <a:ext cx="1318184" cy="1273879"/>
          </a:xfrm>
          <a:prstGeom prst="ellipse">
            <a:avLst/>
          </a:prstGeom>
          <a:noFill/>
          <a:ln>
            <a:noFill/>
          </a:ln>
        </p:spPr>
      </p:pic>
      <p:pic>
        <p:nvPicPr>
          <p:cNvPr id="18" name="Grafik 17" descr="Ein Bild, das Menschliches Gesicht, Person, Kleidung, Lächeln enthält.&#10;&#10;KI-generierte Inhalte können fehlerhaft sein.">
            <a:extLst>
              <a:ext uri="{FF2B5EF4-FFF2-40B4-BE49-F238E27FC236}">
                <a16:creationId xmlns:a16="http://schemas.microsoft.com/office/drawing/2014/main" id="{85F10BAF-CC5E-5035-BDAE-BAAEEB20CC60}"/>
              </a:ext>
            </a:extLst>
          </p:cNvPr>
          <p:cNvPicPr>
            <a:picLocks noChangeAspect="1"/>
          </p:cNvPicPr>
          <p:nvPr/>
        </p:nvPicPr>
        <p:blipFill>
          <a:blip r:embed="rId9">
            <a:alphaModFix/>
          </a:blip>
          <a:srcRect l="26513" t="211" r="22316" b="25791"/>
          <a:stretch/>
        </p:blipFill>
        <p:spPr>
          <a:xfrm>
            <a:off x="9614362" y="4361482"/>
            <a:ext cx="1343207" cy="1265412"/>
          </a:xfrm>
          <a:prstGeom prst="ellipse">
            <a:avLst/>
          </a:prstGeom>
          <a:noFill/>
          <a:ln>
            <a:noFill/>
          </a:ln>
        </p:spPr>
      </p:pic>
      <p:sp>
        <p:nvSpPr>
          <p:cNvPr id="19" name="Textfeld 18">
            <a:extLst>
              <a:ext uri="{FF2B5EF4-FFF2-40B4-BE49-F238E27FC236}">
                <a16:creationId xmlns:a16="http://schemas.microsoft.com/office/drawing/2014/main" id="{9D02C464-D38F-55FF-E93A-F9457E219D39}"/>
              </a:ext>
            </a:extLst>
          </p:cNvPr>
          <p:cNvSpPr txBox="1"/>
          <p:nvPr/>
        </p:nvSpPr>
        <p:spPr>
          <a:xfrm>
            <a:off x="6402388" y="2601903"/>
            <a:ext cx="1546257" cy="261610"/>
          </a:xfrm>
          <a:prstGeom prst="rect">
            <a:avLst/>
          </a:prstGeom>
          <a:noFill/>
        </p:spPr>
        <p:txBody>
          <a:bodyPr wrap="square" rtlCol="0">
            <a:spAutoFit/>
          </a:bodyPr>
          <a:lstStyle/>
          <a:p>
            <a:r>
              <a:rPr lang="de-DE" sz="1100" dirty="0">
                <a:latin typeface="Tahoma" panose="020B0604030504040204" pitchFamily="34" charset="0"/>
                <a:ea typeface="Tahoma" panose="020B0604030504040204" pitchFamily="34" charset="0"/>
                <a:cs typeface="Tahoma" panose="020B0604030504040204" pitchFamily="34" charset="0"/>
              </a:rPr>
              <a:t>Monique Graf </a:t>
            </a:r>
          </a:p>
        </p:txBody>
      </p:sp>
      <p:sp>
        <p:nvSpPr>
          <p:cNvPr id="20" name="Textfeld 19">
            <a:extLst>
              <a:ext uri="{FF2B5EF4-FFF2-40B4-BE49-F238E27FC236}">
                <a16:creationId xmlns:a16="http://schemas.microsoft.com/office/drawing/2014/main" id="{E2629725-D99A-7CA7-9535-4F36A66AA950}"/>
              </a:ext>
            </a:extLst>
          </p:cNvPr>
          <p:cNvSpPr txBox="1"/>
          <p:nvPr/>
        </p:nvSpPr>
        <p:spPr>
          <a:xfrm>
            <a:off x="7884424" y="2601903"/>
            <a:ext cx="1729938" cy="261610"/>
          </a:xfrm>
          <a:prstGeom prst="rect">
            <a:avLst/>
          </a:prstGeom>
          <a:noFill/>
        </p:spPr>
        <p:txBody>
          <a:bodyPr wrap="square" rtlCol="0">
            <a:spAutoFit/>
          </a:bodyPr>
          <a:lstStyle/>
          <a:p>
            <a:r>
              <a:rPr lang="de-DE" sz="1100" dirty="0">
                <a:latin typeface="Tahoma" panose="020B0604030504040204" pitchFamily="34" charset="0"/>
                <a:ea typeface="Tahoma" panose="020B0604030504040204" pitchFamily="34" charset="0"/>
                <a:cs typeface="Tahoma" panose="020B0604030504040204" pitchFamily="34" charset="0"/>
              </a:rPr>
              <a:t>Isabelle Sproll - Imhasly</a:t>
            </a:r>
          </a:p>
        </p:txBody>
      </p:sp>
      <p:sp>
        <p:nvSpPr>
          <p:cNvPr id="21" name="Textfeld 20">
            <a:extLst>
              <a:ext uri="{FF2B5EF4-FFF2-40B4-BE49-F238E27FC236}">
                <a16:creationId xmlns:a16="http://schemas.microsoft.com/office/drawing/2014/main" id="{62D26594-4DD1-857D-ECC1-E7F20083D0B8}"/>
              </a:ext>
            </a:extLst>
          </p:cNvPr>
          <p:cNvSpPr txBox="1"/>
          <p:nvPr/>
        </p:nvSpPr>
        <p:spPr>
          <a:xfrm>
            <a:off x="9868089" y="2601903"/>
            <a:ext cx="1564959" cy="261610"/>
          </a:xfrm>
          <a:prstGeom prst="rect">
            <a:avLst/>
          </a:prstGeom>
          <a:noFill/>
        </p:spPr>
        <p:txBody>
          <a:bodyPr wrap="square" rtlCol="0">
            <a:spAutoFit/>
          </a:bodyPr>
          <a:lstStyle/>
          <a:p>
            <a:r>
              <a:rPr lang="de-DE" sz="1100" dirty="0">
                <a:latin typeface="Tahoma" panose="020B0604030504040204" pitchFamily="34" charset="0"/>
                <a:ea typeface="Tahoma" panose="020B0604030504040204" pitchFamily="34" charset="0"/>
                <a:cs typeface="Tahoma" panose="020B0604030504040204" pitchFamily="34" charset="0"/>
              </a:rPr>
              <a:t>Philippe Sproll</a:t>
            </a:r>
          </a:p>
        </p:txBody>
      </p:sp>
      <p:sp>
        <p:nvSpPr>
          <p:cNvPr id="22" name="Textfeld 21">
            <a:extLst>
              <a:ext uri="{FF2B5EF4-FFF2-40B4-BE49-F238E27FC236}">
                <a16:creationId xmlns:a16="http://schemas.microsoft.com/office/drawing/2014/main" id="{80BFA4BB-0224-7752-6C1A-BC04A99A3D79}"/>
              </a:ext>
            </a:extLst>
          </p:cNvPr>
          <p:cNvSpPr txBox="1"/>
          <p:nvPr/>
        </p:nvSpPr>
        <p:spPr>
          <a:xfrm>
            <a:off x="9396640" y="3228172"/>
            <a:ext cx="1778650" cy="261610"/>
          </a:xfrm>
          <a:prstGeom prst="rect">
            <a:avLst/>
          </a:prstGeom>
          <a:noFill/>
        </p:spPr>
        <p:txBody>
          <a:bodyPr wrap="square" rtlCol="0">
            <a:spAutoFit/>
          </a:bodyPr>
          <a:lstStyle/>
          <a:p>
            <a:r>
              <a:rPr lang="de-DE" sz="1100" dirty="0">
                <a:latin typeface="Tahoma" panose="020B0604030504040204" pitchFamily="34" charset="0"/>
                <a:ea typeface="Tahoma" panose="020B0604030504040204" pitchFamily="34" charset="0"/>
                <a:cs typeface="Tahoma" panose="020B0604030504040204" pitchFamily="34" charset="0"/>
              </a:rPr>
              <a:t>Susanne Müller-Klauser</a:t>
            </a:r>
          </a:p>
        </p:txBody>
      </p:sp>
      <p:sp>
        <p:nvSpPr>
          <p:cNvPr id="23" name="Textfeld 22">
            <a:extLst>
              <a:ext uri="{FF2B5EF4-FFF2-40B4-BE49-F238E27FC236}">
                <a16:creationId xmlns:a16="http://schemas.microsoft.com/office/drawing/2014/main" id="{870DE54F-CE8D-A0F3-ED27-DDCCD84E627D}"/>
              </a:ext>
            </a:extLst>
          </p:cNvPr>
          <p:cNvSpPr txBox="1"/>
          <p:nvPr/>
        </p:nvSpPr>
        <p:spPr>
          <a:xfrm>
            <a:off x="6229401" y="5717900"/>
            <a:ext cx="1723925" cy="261610"/>
          </a:xfrm>
          <a:prstGeom prst="rect">
            <a:avLst/>
          </a:prstGeom>
          <a:noFill/>
        </p:spPr>
        <p:txBody>
          <a:bodyPr wrap="square" rtlCol="0">
            <a:spAutoFit/>
          </a:bodyPr>
          <a:lstStyle/>
          <a:p>
            <a:r>
              <a:rPr lang="de-DE" sz="1100" dirty="0">
                <a:latin typeface="Tahoma" panose="020B0604030504040204" pitchFamily="34" charset="0"/>
                <a:ea typeface="Tahoma" panose="020B0604030504040204" pitchFamily="34" charset="0"/>
                <a:cs typeface="Tahoma" panose="020B0604030504040204" pitchFamily="34" charset="0"/>
              </a:rPr>
              <a:t>Christine Beyeler</a:t>
            </a:r>
          </a:p>
        </p:txBody>
      </p:sp>
      <p:sp>
        <p:nvSpPr>
          <p:cNvPr id="25" name="Textfeld 24">
            <a:extLst>
              <a:ext uri="{FF2B5EF4-FFF2-40B4-BE49-F238E27FC236}">
                <a16:creationId xmlns:a16="http://schemas.microsoft.com/office/drawing/2014/main" id="{0ED4E62D-2D67-5197-5915-A6EB89197671}"/>
              </a:ext>
            </a:extLst>
          </p:cNvPr>
          <p:cNvSpPr txBox="1"/>
          <p:nvPr/>
        </p:nvSpPr>
        <p:spPr>
          <a:xfrm>
            <a:off x="7884424" y="5726904"/>
            <a:ext cx="1690854" cy="261610"/>
          </a:xfrm>
          <a:prstGeom prst="rect">
            <a:avLst/>
          </a:prstGeom>
          <a:noFill/>
        </p:spPr>
        <p:txBody>
          <a:bodyPr wrap="square" rtlCol="0">
            <a:spAutoFit/>
          </a:bodyPr>
          <a:lstStyle/>
          <a:p>
            <a:r>
              <a:rPr lang="de-DE" sz="1100" dirty="0">
                <a:latin typeface="Tahoma" panose="020B0604030504040204" pitchFamily="34" charset="0"/>
                <a:ea typeface="Tahoma" panose="020B0604030504040204" pitchFamily="34" charset="0"/>
                <a:cs typeface="Tahoma" panose="020B0604030504040204" pitchFamily="34" charset="0"/>
              </a:rPr>
              <a:t>Ulrike Kolb - Messmer</a:t>
            </a:r>
          </a:p>
        </p:txBody>
      </p:sp>
      <p:sp>
        <p:nvSpPr>
          <p:cNvPr id="26" name="Textfeld 25">
            <a:extLst>
              <a:ext uri="{FF2B5EF4-FFF2-40B4-BE49-F238E27FC236}">
                <a16:creationId xmlns:a16="http://schemas.microsoft.com/office/drawing/2014/main" id="{CF93D88C-AD20-6301-D5F9-55A8B902567C}"/>
              </a:ext>
            </a:extLst>
          </p:cNvPr>
          <p:cNvSpPr txBox="1"/>
          <p:nvPr/>
        </p:nvSpPr>
        <p:spPr>
          <a:xfrm>
            <a:off x="9654398" y="5744256"/>
            <a:ext cx="1778650" cy="261610"/>
          </a:xfrm>
          <a:prstGeom prst="rect">
            <a:avLst/>
          </a:prstGeom>
          <a:noFill/>
        </p:spPr>
        <p:txBody>
          <a:bodyPr wrap="square" rtlCol="0">
            <a:spAutoFit/>
          </a:bodyPr>
          <a:lstStyle/>
          <a:p>
            <a:r>
              <a:rPr lang="de-DE" sz="1100" dirty="0">
                <a:latin typeface="Tahoma" panose="020B0604030504040204" pitchFamily="34" charset="0"/>
                <a:ea typeface="Tahoma" panose="020B0604030504040204" pitchFamily="34" charset="0"/>
                <a:cs typeface="Tahoma" panose="020B0604030504040204" pitchFamily="34" charset="0"/>
              </a:rPr>
              <a:t>Matthias Plath</a:t>
            </a:r>
          </a:p>
        </p:txBody>
      </p:sp>
    </p:spTree>
    <p:extLst>
      <p:ext uri="{BB962C8B-B14F-4D97-AF65-F5344CB8AC3E}">
        <p14:creationId xmlns:p14="http://schemas.microsoft.com/office/powerpoint/2010/main" val="396132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0F853-2F9D-00F9-7B63-5A37C3F24661}"/>
              </a:ext>
            </a:extLst>
          </p:cNvPr>
          <p:cNvSpPr>
            <a:spLocks noGrp="1"/>
          </p:cNvSpPr>
          <p:nvPr>
            <p:ph type="title"/>
          </p:nvPr>
        </p:nvSpPr>
        <p:spPr>
          <a:xfrm>
            <a:off x="758952" y="758951"/>
            <a:ext cx="3831336" cy="5153333"/>
          </a:xfrm>
        </p:spPr>
        <p:txBody>
          <a:bodyPr>
            <a:noAutofit/>
          </a:bodyPr>
          <a:lstStyle/>
          <a:p>
            <a:br>
              <a:rPr lang="de-CH" sz="2000" b="1" i="0" u="none" strike="noStrike" dirty="0">
                <a:solidFill>
                  <a:srgbClr val="000000"/>
                </a:solidFill>
                <a:effectLst/>
                <a:latin typeface="Tahoma" panose="020B0604030504040204" pitchFamily="34" charset="0"/>
              </a:rPr>
            </a:br>
            <a:r>
              <a:rPr lang="de-CH" sz="2000" b="1" i="0" u="none" strike="noStrike" dirty="0">
                <a:solidFill>
                  <a:srgbClr val="000000"/>
                </a:solidFill>
                <a:effectLst/>
                <a:latin typeface="Tahoma" panose="020B0604030504040204" pitchFamily="34" charset="0"/>
              </a:rPr>
              <a:t>Einführung in die Individualpsychologie</a:t>
            </a:r>
            <a:br>
              <a:rPr lang="de-CH" sz="1400" b="0" i="0" u="none" strike="noStrike" dirty="0">
                <a:solidFill>
                  <a:srgbClr val="000000"/>
                </a:solidFill>
                <a:effectLst/>
                <a:latin typeface="Tahoma" panose="020B0604030504040204" pitchFamily="34" charset="0"/>
              </a:rPr>
            </a:br>
            <a:br>
              <a:rPr lang="de-CH" sz="1400" b="0" i="0" u="none" strike="noStrike" dirty="0">
                <a:solidFill>
                  <a:srgbClr val="000000"/>
                </a:solidFill>
                <a:effectLst/>
                <a:latin typeface="Tahoma" panose="020B0604030504040204" pitchFamily="34" charset="0"/>
              </a:rPr>
            </a:br>
            <a:br>
              <a:rPr lang="de-CH" sz="1400" b="0" i="0" u="none" strike="noStrike" dirty="0">
                <a:solidFill>
                  <a:srgbClr val="000000"/>
                </a:solidFill>
                <a:effectLst/>
                <a:latin typeface="Tahoma" panose="020B0604030504040204" pitchFamily="34" charset="0"/>
              </a:rPr>
            </a:br>
            <a:r>
              <a:rPr lang="de-CH" sz="1400" b="0" i="0" u="none" strike="noStrike" dirty="0">
                <a:solidFill>
                  <a:srgbClr val="000000"/>
                </a:solidFill>
                <a:effectLst/>
                <a:latin typeface="Tahoma" panose="020B0604030504040204" pitchFamily="34" charset="0"/>
              </a:rPr>
              <a:t>Die Individualpsychologie wurde vom österreichischen Psychiater Alfred Adler (1870–1937) begründet und stellt neben der Psychoanalyse (Sigmund Freud) und der Analytischen Psychologie (Carl Gustav Jung) eine der drei klassischen Richtungen der </a:t>
            </a:r>
            <a:r>
              <a:rPr lang="de-CH" sz="1400" b="1" i="0" u="none" strike="noStrike" dirty="0">
                <a:solidFill>
                  <a:srgbClr val="000000"/>
                </a:solidFill>
                <a:effectLst/>
                <a:latin typeface="Tahoma" panose="020B0604030504040204" pitchFamily="34" charset="0"/>
              </a:rPr>
              <a:t>Tiefenpsychologie</a:t>
            </a:r>
            <a:r>
              <a:rPr lang="de-CH" sz="1400" b="0" i="0" u="none" strike="noStrike" dirty="0">
                <a:solidFill>
                  <a:srgbClr val="000000"/>
                </a:solidFill>
                <a:effectLst/>
                <a:latin typeface="Tahoma" panose="020B0604030504040204" pitchFamily="34" charset="0"/>
              </a:rPr>
              <a:t> dar.</a:t>
            </a:r>
            <a:br>
              <a:rPr lang="de-CH" sz="1400" b="0" i="0" u="none" strike="noStrike" dirty="0">
                <a:solidFill>
                  <a:srgbClr val="000000"/>
                </a:solidFill>
                <a:effectLst/>
                <a:latin typeface="Tahoma" panose="020B0604030504040204" pitchFamily="34" charset="0"/>
              </a:rPr>
            </a:br>
            <a:br>
              <a:rPr lang="de-CH" sz="1400" b="0" dirty="0">
                <a:effectLst/>
              </a:rPr>
            </a:br>
            <a:r>
              <a:rPr lang="de-CH" sz="1400" b="0" i="0" u="none" strike="noStrike" dirty="0">
                <a:solidFill>
                  <a:srgbClr val="000000"/>
                </a:solidFill>
                <a:effectLst/>
                <a:latin typeface="Tahoma" panose="020B0604030504040204" pitchFamily="34" charset="0"/>
              </a:rPr>
              <a:t>Adlers Individualpsychologie geht davon aus, dass das menschliche Verhalten ganzheitlich verstanden werden muss, also im Kontext der Persönlichkeit, Lebensgeschichte und sozialen Einbettung. </a:t>
            </a:r>
            <a:r>
              <a:rPr lang="de-CH" sz="1400" b="1" i="0" u="none" strike="noStrike" dirty="0">
                <a:solidFill>
                  <a:srgbClr val="000000"/>
                </a:solidFill>
                <a:effectLst/>
                <a:latin typeface="Tahoma" panose="020B0604030504040204" pitchFamily="34" charset="0"/>
              </a:rPr>
              <a:t>Der Begriff „individuell“ bedeutet hier nicht „einzeln“ im Sinne von isoliert, sondern „unteilbar“ die Persönlichkeit ist eine Einheit.</a:t>
            </a:r>
            <a:br>
              <a:rPr lang="de-CH" sz="1400" b="1" dirty="0">
                <a:effectLst/>
              </a:rPr>
            </a:br>
            <a:endParaRPr lang="de-DE" sz="1400" b="1" dirty="0"/>
          </a:p>
        </p:txBody>
      </p:sp>
      <p:sp>
        <p:nvSpPr>
          <p:cNvPr id="3" name="Inhaltsplatzhalter 2">
            <a:extLst>
              <a:ext uri="{FF2B5EF4-FFF2-40B4-BE49-F238E27FC236}">
                <a16:creationId xmlns:a16="http://schemas.microsoft.com/office/drawing/2014/main" id="{DFDF498D-1AA1-161D-F863-4E07DD7D30E1}"/>
              </a:ext>
            </a:extLst>
          </p:cNvPr>
          <p:cNvSpPr>
            <a:spLocks noGrp="1"/>
          </p:cNvSpPr>
          <p:nvPr>
            <p:ph idx="1"/>
          </p:nvPr>
        </p:nvSpPr>
        <p:spPr/>
        <p:txBody>
          <a:bodyPr>
            <a:normAutofit fontScale="70000" lnSpcReduction="20000"/>
          </a:bodyPr>
          <a:lstStyle/>
          <a:p>
            <a:pPr rtl="0">
              <a:spcBef>
                <a:spcPts val="1200"/>
              </a:spcBef>
              <a:spcAft>
                <a:spcPts val="1200"/>
              </a:spcAft>
            </a:pPr>
            <a:r>
              <a:rPr lang="de-CH" sz="2900" b="1" i="0" u="none" strike="noStrike" dirty="0">
                <a:solidFill>
                  <a:srgbClr val="000000"/>
                </a:solidFill>
                <a:effectLst/>
                <a:latin typeface="Tahoma" panose="020B0604030504040204" pitchFamily="34" charset="0"/>
              </a:rPr>
              <a:t>Die wichtigsten Grundprinzipien sind:</a:t>
            </a:r>
            <a:endParaRPr lang="de-CH" sz="2900" b="1" dirty="0">
              <a:effectLst/>
            </a:endParaRPr>
          </a:p>
          <a:p>
            <a:pPr rtl="0" fontAlgn="base">
              <a:spcBef>
                <a:spcPts val="1200"/>
              </a:spcBef>
              <a:spcAft>
                <a:spcPts val="0"/>
              </a:spcAft>
              <a:buFont typeface="Arial" panose="020B0604020202020204" pitchFamily="34" charset="0"/>
              <a:buChar char="•"/>
            </a:pPr>
            <a:r>
              <a:rPr lang="de-CH" b="1" i="0" u="none" strike="noStrike" dirty="0">
                <a:solidFill>
                  <a:srgbClr val="000000"/>
                </a:solidFill>
                <a:effectLst/>
                <a:latin typeface="Tahoma" panose="020B0604030504040204" pitchFamily="34" charset="0"/>
              </a:rPr>
              <a:t>Ganzheit des Individuums</a:t>
            </a:r>
            <a:r>
              <a:rPr lang="de-CH" b="0" i="0" u="none" strike="noStrike" dirty="0">
                <a:solidFill>
                  <a:srgbClr val="000000"/>
                </a:solidFill>
                <a:effectLst/>
                <a:latin typeface="Tahoma" panose="020B0604030504040204" pitchFamily="34" charset="0"/>
              </a:rPr>
              <a:t>: Körper, Geist und Seele bilden eine untrennbare Einheit. Alles Verhalten hat einen Zweck und ist Ausdruck eines Lebensstils.</a:t>
            </a:r>
            <a:br>
              <a:rPr lang="de-CH" b="0" i="0" u="none" strike="noStrike" dirty="0">
                <a:solidFill>
                  <a:srgbClr val="000000"/>
                </a:solidFill>
                <a:effectLst/>
                <a:latin typeface="Tahoma" panose="020B0604030504040204" pitchFamily="34" charset="0"/>
              </a:rPr>
            </a:br>
            <a:br>
              <a:rPr lang="de-CH" b="0" i="0" u="none" strike="noStrike" dirty="0">
                <a:solidFill>
                  <a:srgbClr val="000000"/>
                </a:solidFill>
                <a:effectLst/>
                <a:latin typeface="Tahoma" panose="020B0604030504040204" pitchFamily="34" charset="0"/>
              </a:rPr>
            </a:br>
            <a:endParaRPr lang="de-CH" b="0" i="0" u="none" strike="noStrike" dirty="0">
              <a:solidFill>
                <a:srgbClr val="000000"/>
              </a:solidFill>
              <a:effectLst/>
              <a:latin typeface="Tahoma" panose="020B0604030504040204" pitchFamily="34" charset="0"/>
            </a:endParaRPr>
          </a:p>
          <a:p>
            <a:pPr rtl="0" fontAlgn="base">
              <a:spcBef>
                <a:spcPts val="0"/>
              </a:spcBef>
              <a:spcAft>
                <a:spcPts val="0"/>
              </a:spcAft>
              <a:buFont typeface="Arial" panose="020B0604020202020204" pitchFamily="34" charset="0"/>
              <a:buChar char="•"/>
            </a:pPr>
            <a:r>
              <a:rPr lang="de-CH" b="1" i="0" u="none" strike="noStrike" dirty="0">
                <a:solidFill>
                  <a:srgbClr val="000000"/>
                </a:solidFill>
                <a:effectLst/>
                <a:latin typeface="Tahoma" panose="020B0604030504040204" pitchFamily="34" charset="0"/>
              </a:rPr>
              <a:t>Zielgerichtetheit</a:t>
            </a:r>
            <a:r>
              <a:rPr lang="de-CH" b="0" i="0" u="none" strike="noStrike" dirty="0">
                <a:solidFill>
                  <a:srgbClr val="000000"/>
                </a:solidFill>
                <a:effectLst/>
                <a:latin typeface="Tahoma" panose="020B0604030504040204" pitchFamily="34" charset="0"/>
              </a:rPr>
              <a:t>: Der Mensch handelt nicht primär aus Trieben oder Reizen, sondern verfolgt unbewusst Ziele, z. B. das Streben nach </a:t>
            </a:r>
            <a:r>
              <a:rPr lang="de-CH" b="1" i="0" u="none" strike="noStrike" dirty="0">
                <a:solidFill>
                  <a:srgbClr val="000000"/>
                </a:solidFill>
                <a:effectLst/>
                <a:latin typeface="Tahoma" panose="020B0604030504040204" pitchFamily="34" charset="0"/>
              </a:rPr>
              <a:t>Überlegenheit</a:t>
            </a:r>
            <a:r>
              <a:rPr lang="de-CH" b="0" i="0" u="none" strike="noStrike" dirty="0">
                <a:solidFill>
                  <a:srgbClr val="000000"/>
                </a:solidFill>
                <a:effectLst/>
                <a:latin typeface="Tahoma" panose="020B0604030504040204" pitchFamily="34" charset="0"/>
              </a:rPr>
              <a:t> oder </a:t>
            </a:r>
            <a:r>
              <a:rPr lang="de-CH" b="1" i="0" u="none" strike="noStrike" dirty="0">
                <a:solidFill>
                  <a:srgbClr val="000000"/>
                </a:solidFill>
                <a:effectLst/>
                <a:latin typeface="Tahoma" panose="020B0604030504040204" pitchFamily="34" charset="0"/>
              </a:rPr>
              <a:t>Sinn</a:t>
            </a:r>
            <a:r>
              <a:rPr lang="de-CH" b="0" i="0" u="none" strike="noStrike" dirty="0">
                <a:solidFill>
                  <a:srgbClr val="000000"/>
                </a:solidFill>
                <a:effectLst/>
                <a:latin typeface="Tahoma" panose="020B0604030504040204" pitchFamily="34" charset="0"/>
              </a:rPr>
              <a:t>.</a:t>
            </a:r>
            <a:br>
              <a:rPr lang="de-CH" b="0" i="0" u="none" strike="noStrike" dirty="0">
                <a:solidFill>
                  <a:srgbClr val="000000"/>
                </a:solidFill>
                <a:effectLst/>
                <a:latin typeface="Tahoma" panose="020B0604030504040204" pitchFamily="34" charset="0"/>
              </a:rPr>
            </a:br>
            <a:br>
              <a:rPr lang="de-CH" b="0" i="0" u="none" strike="noStrike" dirty="0">
                <a:solidFill>
                  <a:srgbClr val="000000"/>
                </a:solidFill>
                <a:effectLst/>
                <a:latin typeface="Tahoma" panose="020B0604030504040204" pitchFamily="34" charset="0"/>
              </a:rPr>
            </a:br>
            <a:endParaRPr lang="de-CH" b="0" i="0" u="none" strike="noStrike" dirty="0">
              <a:solidFill>
                <a:srgbClr val="000000"/>
              </a:solidFill>
              <a:effectLst/>
              <a:latin typeface="Tahoma" panose="020B0604030504040204" pitchFamily="34" charset="0"/>
            </a:endParaRPr>
          </a:p>
          <a:p>
            <a:pPr rtl="0" fontAlgn="base">
              <a:spcBef>
                <a:spcPts val="0"/>
              </a:spcBef>
              <a:spcAft>
                <a:spcPts val="1200"/>
              </a:spcAft>
              <a:buFont typeface="Arial" panose="020B0604020202020204" pitchFamily="34" charset="0"/>
              <a:buChar char="•"/>
            </a:pPr>
            <a:r>
              <a:rPr lang="de-CH" b="1" i="0" u="none" strike="noStrike" dirty="0">
                <a:solidFill>
                  <a:srgbClr val="000000"/>
                </a:solidFill>
                <a:effectLst/>
                <a:latin typeface="Tahoma" panose="020B0604030504040204" pitchFamily="34" charset="0"/>
              </a:rPr>
              <a:t>Minderwertigkeitsgefühl und Kompensation</a:t>
            </a:r>
            <a:r>
              <a:rPr lang="de-CH" b="0" i="0" u="none" strike="noStrike" dirty="0">
                <a:solidFill>
                  <a:srgbClr val="000000"/>
                </a:solidFill>
                <a:effectLst/>
                <a:latin typeface="Tahoma" panose="020B0604030504040204" pitchFamily="34" charset="0"/>
              </a:rPr>
              <a:t>: Jeder Mensch erlebt in seiner Entwicklung Minderwertigkeitsgefühle (z. B. durch Schwächen, Krankheiten, soziale Ungleichheiten), die durch </a:t>
            </a:r>
            <a:r>
              <a:rPr lang="de-CH" b="1" i="0" u="none" strike="noStrike" dirty="0">
                <a:solidFill>
                  <a:srgbClr val="000000"/>
                </a:solidFill>
                <a:effectLst/>
                <a:latin typeface="Tahoma" panose="020B0604030504040204" pitchFamily="34" charset="0"/>
              </a:rPr>
              <a:t>Kompensation</a:t>
            </a:r>
            <a:r>
              <a:rPr lang="de-CH" b="0" i="0" u="none" strike="noStrike" dirty="0">
                <a:solidFill>
                  <a:srgbClr val="000000"/>
                </a:solidFill>
                <a:effectLst/>
                <a:latin typeface="Tahoma" panose="020B0604030504040204" pitchFamily="34" charset="0"/>
              </a:rPr>
              <a:t> und </a:t>
            </a:r>
            <a:r>
              <a:rPr lang="de-CH" b="1" i="0" u="none" strike="noStrike" dirty="0">
                <a:solidFill>
                  <a:srgbClr val="000000"/>
                </a:solidFill>
                <a:effectLst/>
                <a:latin typeface="Tahoma" panose="020B0604030504040204" pitchFamily="34" charset="0"/>
              </a:rPr>
              <a:t>Leistungsstreben</a:t>
            </a:r>
            <a:r>
              <a:rPr lang="de-CH" b="0" i="0" u="none" strike="noStrike" dirty="0">
                <a:solidFill>
                  <a:srgbClr val="000000"/>
                </a:solidFill>
                <a:effectLst/>
                <a:latin typeface="Tahoma" panose="020B0604030504040204" pitchFamily="34" charset="0"/>
              </a:rPr>
              <a:t> überwunden werden.</a:t>
            </a:r>
            <a:br>
              <a:rPr lang="de-CH" b="0" i="0" u="none" strike="noStrike" dirty="0">
                <a:solidFill>
                  <a:srgbClr val="000000"/>
                </a:solidFill>
                <a:effectLst/>
                <a:latin typeface="Tahoma" panose="020B0604030504040204" pitchFamily="34" charset="0"/>
              </a:rPr>
            </a:br>
            <a:endParaRPr lang="de-CH" b="0" i="0" u="none" strike="noStrike" dirty="0">
              <a:solidFill>
                <a:srgbClr val="000000"/>
              </a:solidFill>
              <a:effectLst/>
              <a:latin typeface="Tahoma" panose="020B0604030504040204" pitchFamily="34" charset="0"/>
            </a:endParaRPr>
          </a:p>
          <a:p>
            <a:r>
              <a:rPr lang="de-CH" b="1" i="0" u="none" strike="noStrike" dirty="0">
                <a:solidFill>
                  <a:srgbClr val="000000"/>
                </a:solidFill>
                <a:effectLst/>
                <a:latin typeface="Tahoma" panose="020B0604030504040204" pitchFamily="34" charset="0"/>
              </a:rPr>
              <a:t>Sozialer Zusammenhang</a:t>
            </a:r>
            <a:r>
              <a:rPr lang="de-CH" b="0" i="0" u="none" strike="noStrike" dirty="0">
                <a:solidFill>
                  <a:srgbClr val="000000"/>
                </a:solidFill>
                <a:effectLst/>
                <a:latin typeface="Tahoma" panose="020B0604030504040204" pitchFamily="34" charset="0"/>
              </a:rPr>
              <a:t>: Der Mensch ist ein soziales Wesen. Die Entwicklung des </a:t>
            </a:r>
            <a:r>
              <a:rPr lang="de-CH" b="1" i="0" u="none" strike="noStrike" dirty="0">
                <a:solidFill>
                  <a:srgbClr val="000000"/>
                </a:solidFill>
                <a:effectLst/>
                <a:latin typeface="Tahoma" panose="020B0604030504040204" pitchFamily="34" charset="0"/>
              </a:rPr>
              <a:t>Gemeinschaftsgefühls</a:t>
            </a:r>
            <a:r>
              <a:rPr lang="de-CH" b="0" i="0" u="none" strike="noStrike" dirty="0">
                <a:solidFill>
                  <a:srgbClr val="000000"/>
                </a:solidFill>
                <a:effectLst/>
                <a:latin typeface="Tahoma" panose="020B0604030504040204" pitchFamily="34" charset="0"/>
              </a:rPr>
              <a:t> (soziale Verbundenheit, Mitgefühl) gilt als zentral für eine gesunde Persönlichkeit.</a:t>
            </a:r>
            <a:br>
              <a:rPr lang="de-CH" dirty="0"/>
            </a:br>
            <a:br>
              <a:rPr lang="de-CH" dirty="0"/>
            </a:br>
            <a:endParaRPr lang="de-DE" dirty="0"/>
          </a:p>
        </p:txBody>
      </p:sp>
    </p:spTree>
    <p:extLst>
      <p:ext uri="{BB962C8B-B14F-4D97-AF65-F5344CB8AC3E}">
        <p14:creationId xmlns:p14="http://schemas.microsoft.com/office/powerpoint/2010/main" val="2343809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98ECA-3B18-7DF7-7775-A3BA8E2E2818}"/>
              </a:ext>
            </a:extLst>
          </p:cNvPr>
          <p:cNvSpPr>
            <a:spLocks noGrp="1"/>
          </p:cNvSpPr>
          <p:nvPr>
            <p:ph type="title"/>
          </p:nvPr>
        </p:nvSpPr>
        <p:spPr/>
        <p:txBody>
          <a:bodyPr>
            <a:normAutofit fontScale="90000"/>
          </a:bodyPr>
          <a:lstStyle/>
          <a:p>
            <a:pPr rtl="0">
              <a:spcBef>
                <a:spcPts val="1200"/>
              </a:spcBef>
              <a:spcAft>
                <a:spcPts val="1200"/>
              </a:spcAft>
            </a:pPr>
            <a:br>
              <a:rPr lang="de-CH" sz="2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de-CH" sz="2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Das Einzigartige an der Tiefenpsychologie</a:t>
            </a:r>
            <a:br>
              <a:rPr lang="de-CH"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br>
              <a:rPr lang="de-CH" sz="1800" b="1" dirty="0">
                <a:effectLst/>
                <a:latin typeface="Tahoma" panose="020B0604030504040204" pitchFamily="34" charset="0"/>
                <a:ea typeface="Tahoma" panose="020B0604030504040204" pitchFamily="34" charset="0"/>
                <a:cs typeface="Tahoma" panose="020B0604030504040204" pitchFamily="34" charset="0"/>
              </a:rPr>
            </a:b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 Unbewusstes als zentrale</a:t>
            </a:r>
            <a:b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Erklärungsebene</a:t>
            </a:r>
            <a:b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br>
              <a:rPr lang="de-CH" sz="1800" b="1" dirty="0">
                <a:effectLst/>
                <a:latin typeface="Tahoma" panose="020B0604030504040204" pitchFamily="34" charset="0"/>
                <a:ea typeface="Tahoma" panose="020B0604030504040204" pitchFamily="34" charset="0"/>
                <a:cs typeface="Tahoma" panose="020B0604030504040204" pitchFamily="34" charset="0"/>
              </a:rPr>
            </a:b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 Kindheit als prägende</a:t>
            </a:r>
            <a:b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Lebensphase</a:t>
            </a:r>
            <a:b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br>
              <a:rPr lang="de-CH" sz="1800" b="1" dirty="0">
                <a:effectLst/>
                <a:latin typeface="Tahoma" panose="020B0604030504040204" pitchFamily="34" charset="0"/>
                <a:ea typeface="Tahoma" panose="020B0604030504040204" pitchFamily="34" charset="0"/>
                <a:cs typeface="Tahoma" panose="020B0604030504040204" pitchFamily="34" charset="0"/>
              </a:rPr>
            </a:b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 Subjektive Bedeutung statt</a:t>
            </a:r>
            <a:b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nur Verhalten</a:t>
            </a:r>
            <a:b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br>
              <a:rPr lang="de-CH" sz="1800" b="1" dirty="0">
                <a:effectLst/>
                <a:latin typeface="Tahoma" panose="020B0604030504040204" pitchFamily="34" charset="0"/>
                <a:ea typeface="Tahoma" panose="020B0604030504040204" pitchFamily="34" charset="0"/>
                <a:cs typeface="Tahoma" panose="020B0604030504040204" pitchFamily="34" charset="0"/>
              </a:rPr>
            </a:br>
            <a:r>
              <a:rPr lang="de-CH" sz="1800" i="0" dirty="0">
                <a:solidFill>
                  <a:srgbClr val="000000"/>
                </a:solidFill>
                <a:latin typeface="Tahoma" panose="020B0604030504040204" pitchFamily="34" charset="0"/>
                <a:ea typeface="Tahoma" panose="020B0604030504040204" pitchFamily="34" charset="0"/>
                <a:cs typeface="Tahoma" panose="020B0604030504040204" pitchFamily="34" charset="0"/>
              </a:rPr>
              <a:t>4</a:t>
            </a: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Therapie oder Beratung als</a:t>
            </a:r>
            <a:b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„Aufdecken“</a:t>
            </a:r>
            <a:r>
              <a:rPr lang="de-CH" sz="1800" i="0"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damit</a:t>
            </a:r>
            <a:b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Veränderungen „von innen</a:t>
            </a:r>
            <a:b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de-C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heraus“ zu ermöglichen</a:t>
            </a:r>
            <a:br>
              <a:rPr lang="de-CH" sz="1800" b="0" dirty="0">
                <a:effectLst/>
                <a:latin typeface="Tahoma" panose="020B0604030504040204" pitchFamily="34" charset="0"/>
                <a:ea typeface="Tahoma" panose="020B0604030504040204" pitchFamily="34" charset="0"/>
                <a:cs typeface="Tahoma" panose="020B0604030504040204" pitchFamily="34" charset="0"/>
              </a:rPr>
            </a:br>
            <a:br>
              <a:rPr lang="de-CH" sz="1800" dirty="0">
                <a:latin typeface="Tahoma" panose="020B0604030504040204" pitchFamily="34" charset="0"/>
                <a:ea typeface="Tahoma" panose="020B0604030504040204" pitchFamily="34" charset="0"/>
                <a:cs typeface="Tahoma" panose="020B0604030504040204" pitchFamily="34" charset="0"/>
              </a:rPr>
            </a:br>
            <a:br>
              <a:rPr lang="de-CH" sz="1800" b="1" dirty="0">
                <a:effectLst/>
                <a:latin typeface="Tahoma" panose="020B0604030504040204" pitchFamily="34" charset="0"/>
                <a:ea typeface="Tahoma" panose="020B0604030504040204" pitchFamily="34" charset="0"/>
                <a:cs typeface="Tahoma" panose="020B0604030504040204" pitchFamily="34" charset="0"/>
              </a:rPr>
            </a:br>
            <a:br>
              <a:rPr lang="de-CH" dirty="0">
                <a:latin typeface="Tahoma" panose="020B0604030504040204" pitchFamily="34" charset="0"/>
                <a:ea typeface="Tahoma" panose="020B0604030504040204" pitchFamily="34" charset="0"/>
                <a:cs typeface="Tahoma" panose="020B0604030504040204" pitchFamily="34" charset="0"/>
              </a:rPr>
            </a:br>
            <a:endParaRPr lang="de-DE"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Inhaltsplatzhalter 3">
            <a:extLst>
              <a:ext uri="{FF2B5EF4-FFF2-40B4-BE49-F238E27FC236}">
                <a16:creationId xmlns:a16="http://schemas.microsoft.com/office/drawing/2014/main" id="{FD1F04F2-FE6E-44B0-914C-F03B85888670}"/>
              </a:ext>
            </a:extLst>
          </p:cNvPr>
          <p:cNvGraphicFramePr>
            <a:graphicFrameLocks noGrp="1"/>
          </p:cNvGraphicFramePr>
          <p:nvPr>
            <p:ph idx="1"/>
            <p:extLst>
              <p:ext uri="{D42A27DB-BD31-4B8C-83A1-F6EECF244321}">
                <p14:modId xmlns:p14="http://schemas.microsoft.com/office/powerpoint/2010/main" val="1543862342"/>
              </p:ext>
            </p:extLst>
          </p:nvPr>
        </p:nvGraphicFramePr>
        <p:xfrm>
          <a:off x="5378450" y="1565753"/>
          <a:ext cx="5857875" cy="3995984"/>
        </p:xfrm>
        <a:graphic>
          <a:graphicData uri="http://schemas.openxmlformats.org/drawingml/2006/table">
            <a:tbl>
              <a:tblPr/>
              <a:tblGrid>
                <a:gridCol w="2286000">
                  <a:extLst>
                    <a:ext uri="{9D8B030D-6E8A-4147-A177-3AD203B41FA5}">
                      <a16:colId xmlns:a16="http://schemas.microsoft.com/office/drawing/2014/main" val="571403692"/>
                    </a:ext>
                  </a:extLst>
                </a:gridCol>
                <a:gridCol w="3571875">
                  <a:extLst>
                    <a:ext uri="{9D8B030D-6E8A-4147-A177-3AD203B41FA5}">
                      <a16:colId xmlns:a16="http://schemas.microsoft.com/office/drawing/2014/main" val="2400434740"/>
                    </a:ext>
                  </a:extLst>
                </a:gridCol>
              </a:tblGrid>
              <a:tr h="337670">
                <a:tc>
                  <a:txBody>
                    <a:bodyPr/>
                    <a:lstStyle/>
                    <a:p>
                      <a:pPr rtl="0" fontAlgn="t">
                        <a:spcBef>
                          <a:spcPts val="0"/>
                        </a:spcBef>
                        <a:spcAft>
                          <a:spcPts val="0"/>
                        </a:spcAft>
                      </a:pPr>
                      <a:r>
                        <a:rPr lang="de-CH" sz="1600" b="1" i="0" u="none" strike="noStrike">
                          <a:solidFill>
                            <a:srgbClr val="000000"/>
                          </a:solidFill>
                          <a:effectLst/>
                          <a:latin typeface="Tahoma" panose="020B0604030504040204" pitchFamily="34" charset="0"/>
                        </a:rPr>
                        <a:t>Richtung</a:t>
                      </a:r>
                      <a:endParaRPr lang="de-CH" sz="1600">
                        <a:effectLst/>
                      </a:endParaRPr>
                    </a:p>
                  </a:txBody>
                  <a:tcPr marL="12700" marR="12700" marT="12700" marB="12700">
                    <a:lnL>
                      <a:noFill/>
                    </a:lnL>
                    <a:lnR>
                      <a:noFill/>
                    </a:lnR>
                    <a:lnT>
                      <a:noFill/>
                    </a:lnT>
                    <a:lnB>
                      <a:noFill/>
                    </a:lnB>
                    <a:noFill/>
                  </a:tcPr>
                </a:tc>
                <a:tc>
                  <a:txBody>
                    <a:bodyPr/>
                    <a:lstStyle/>
                    <a:p>
                      <a:pPr rtl="0" fontAlgn="t">
                        <a:spcBef>
                          <a:spcPts val="0"/>
                        </a:spcBef>
                        <a:spcAft>
                          <a:spcPts val="0"/>
                        </a:spcAft>
                      </a:pPr>
                      <a:r>
                        <a:rPr lang="de-CH" sz="1600" b="1" i="0" u="none" strike="noStrike">
                          <a:solidFill>
                            <a:srgbClr val="000000"/>
                          </a:solidFill>
                          <a:effectLst/>
                          <a:latin typeface="Tahoma" panose="020B0604030504040204" pitchFamily="34" charset="0"/>
                        </a:rPr>
                        <a:t>Schwerpunkt heute</a:t>
                      </a:r>
                      <a:endParaRPr lang="de-CH" sz="1600">
                        <a:effectLst/>
                      </a:endParaRPr>
                    </a:p>
                  </a:txBody>
                  <a:tcPr marL="12700" marR="12700" marT="12700" marB="12700">
                    <a:lnL>
                      <a:noFill/>
                    </a:lnL>
                    <a:lnR>
                      <a:noFill/>
                    </a:lnR>
                    <a:lnT>
                      <a:noFill/>
                    </a:lnT>
                    <a:lnB>
                      <a:noFill/>
                    </a:lnB>
                    <a:noFill/>
                  </a:tcPr>
                </a:tc>
                <a:extLst>
                  <a:ext uri="{0D108BD9-81ED-4DB2-BD59-A6C34878D82A}">
                    <a16:rowId xmlns:a16="http://schemas.microsoft.com/office/drawing/2014/main" val="703162766"/>
                  </a:ext>
                </a:extLst>
              </a:tr>
              <a:tr h="634162">
                <a:tc>
                  <a:txBody>
                    <a:bodyPr/>
                    <a:lstStyle/>
                    <a:p>
                      <a:pPr rtl="0" fontAlgn="t">
                        <a:spcBef>
                          <a:spcPts val="0"/>
                        </a:spcBef>
                        <a:spcAft>
                          <a:spcPts val="0"/>
                        </a:spcAft>
                      </a:pPr>
                      <a:r>
                        <a:rPr lang="de-CH" sz="1600" b="0" i="0" u="none" strike="noStrike">
                          <a:solidFill>
                            <a:srgbClr val="000000"/>
                          </a:solidFill>
                          <a:effectLst/>
                          <a:latin typeface="Tahoma" panose="020B0604030504040204" pitchFamily="34" charset="0"/>
                        </a:rPr>
                        <a:t>Tiefenpsychologie</a:t>
                      </a:r>
                      <a:endParaRPr lang="de-CH" sz="1600">
                        <a:effectLst/>
                      </a:endParaRPr>
                    </a:p>
                  </a:txBody>
                  <a:tcPr marL="12700" marR="12700" marT="12700" marB="12700">
                    <a:lnL>
                      <a:noFill/>
                    </a:lnL>
                    <a:lnR>
                      <a:noFill/>
                    </a:lnR>
                    <a:lnT>
                      <a:noFill/>
                    </a:lnT>
                    <a:lnB>
                      <a:noFill/>
                    </a:lnB>
                    <a:noFill/>
                  </a:tcPr>
                </a:tc>
                <a:tc>
                  <a:txBody>
                    <a:bodyPr/>
                    <a:lstStyle/>
                    <a:p>
                      <a:pPr rtl="0" fontAlgn="t">
                        <a:spcBef>
                          <a:spcPts val="0"/>
                        </a:spcBef>
                        <a:spcAft>
                          <a:spcPts val="0"/>
                        </a:spcAft>
                      </a:pPr>
                      <a:r>
                        <a:rPr lang="de-CH" sz="1600" b="0" i="0" u="none" strike="noStrike">
                          <a:solidFill>
                            <a:srgbClr val="000000"/>
                          </a:solidFill>
                          <a:effectLst/>
                          <a:latin typeface="Tahoma" panose="020B0604030504040204" pitchFamily="34" charset="0"/>
                        </a:rPr>
                        <a:t>Unbewusstes, Kindheit, Bindung, Beziehungserfahrungen</a:t>
                      </a:r>
                      <a:endParaRPr lang="de-CH" sz="1600">
                        <a:effectLst/>
                      </a:endParaRPr>
                    </a:p>
                  </a:txBody>
                  <a:tcPr marL="12700" marR="12700" marT="12700" marB="12700">
                    <a:lnL>
                      <a:noFill/>
                    </a:lnL>
                    <a:lnR>
                      <a:noFill/>
                    </a:lnR>
                    <a:lnT>
                      <a:noFill/>
                    </a:lnT>
                    <a:lnB>
                      <a:noFill/>
                    </a:lnB>
                    <a:noFill/>
                  </a:tcPr>
                </a:tc>
                <a:extLst>
                  <a:ext uri="{0D108BD9-81ED-4DB2-BD59-A6C34878D82A}">
                    <a16:rowId xmlns:a16="http://schemas.microsoft.com/office/drawing/2014/main" val="3628091355"/>
                  </a:ext>
                </a:extLst>
              </a:tr>
              <a:tr h="337670">
                <a:tc>
                  <a:txBody>
                    <a:bodyPr/>
                    <a:lstStyle/>
                    <a:p>
                      <a:pPr rtl="0" fontAlgn="t">
                        <a:spcBef>
                          <a:spcPts val="0"/>
                        </a:spcBef>
                        <a:spcAft>
                          <a:spcPts val="0"/>
                        </a:spcAft>
                      </a:pPr>
                      <a:r>
                        <a:rPr lang="de-CH" sz="1600" b="0" i="0" u="none" strike="noStrike" dirty="0">
                          <a:solidFill>
                            <a:srgbClr val="000000"/>
                          </a:solidFill>
                          <a:effectLst/>
                          <a:latin typeface="Tahoma" panose="020B0604030504040204" pitchFamily="34" charset="0"/>
                        </a:rPr>
                        <a:t>Behaviorismus</a:t>
                      </a:r>
                      <a:endParaRPr lang="de-CH" sz="1600" dirty="0">
                        <a:effectLst/>
                      </a:endParaRPr>
                    </a:p>
                  </a:txBody>
                  <a:tcPr marL="12700" marR="12700" marT="12700" marB="12700">
                    <a:lnL>
                      <a:noFill/>
                    </a:lnL>
                    <a:lnR>
                      <a:noFill/>
                    </a:lnR>
                    <a:lnT>
                      <a:noFill/>
                    </a:lnT>
                    <a:lnB>
                      <a:noFill/>
                    </a:lnB>
                    <a:noFill/>
                  </a:tcPr>
                </a:tc>
                <a:tc>
                  <a:txBody>
                    <a:bodyPr/>
                    <a:lstStyle/>
                    <a:p>
                      <a:pPr rtl="0" fontAlgn="t">
                        <a:spcBef>
                          <a:spcPts val="0"/>
                        </a:spcBef>
                        <a:spcAft>
                          <a:spcPts val="0"/>
                        </a:spcAft>
                      </a:pPr>
                      <a:r>
                        <a:rPr lang="de-CH" sz="1600" b="0" i="0" u="none" strike="noStrike">
                          <a:solidFill>
                            <a:srgbClr val="000000"/>
                          </a:solidFill>
                          <a:effectLst/>
                          <a:latin typeface="Tahoma" panose="020B0604030504040204" pitchFamily="34" charset="0"/>
                        </a:rPr>
                        <a:t>Verhaltenstherapie, Lernmethoden</a:t>
                      </a:r>
                      <a:endParaRPr lang="de-CH" sz="1600">
                        <a:effectLst/>
                      </a:endParaRPr>
                    </a:p>
                  </a:txBody>
                  <a:tcPr marL="12700" marR="12700" marT="12700" marB="12700">
                    <a:lnL>
                      <a:noFill/>
                    </a:lnL>
                    <a:lnR>
                      <a:noFill/>
                    </a:lnR>
                    <a:lnT>
                      <a:noFill/>
                    </a:lnT>
                    <a:lnB>
                      <a:noFill/>
                    </a:lnB>
                    <a:noFill/>
                  </a:tcPr>
                </a:tc>
                <a:extLst>
                  <a:ext uri="{0D108BD9-81ED-4DB2-BD59-A6C34878D82A}">
                    <a16:rowId xmlns:a16="http://schemas.microsoft.com/office/drawing/2014/main" val="1915844912"/>
                  </a:ext>
                </a:extLst>
              </a:tr>
              <a:tr h="337670">
                <a:tc>
                  <a:txBody>
                    <a:bodyPr/>
                    <a:lstStyle/>
                    <a:p>
                      <a:pPr rtl="0" fontAlgn="t">
                        <a:spcBef>
                          <a:spcPts val="0"/>
                        </a:spcBef>
                        <a:spcAft>
                          <a:spcPts val="0"/>
                        </a:spcAft>
                      </a:pPr>
                      <a:r>
                        <a:rPr lang="de-CH" sz="1600" b="0" i="0" u="none" strike="noStrike">
                          <a:solidFill>
                            <a:srgbClr val="000000"/>
                          </a:solidFill>
                          <a:effectLst/>
                          <a:latin typeface="Tahoma" panose="020B0604030504040204" pitchFamily="34" charset="0"/>
                        </a:rPr>
                        <a:t>Kognitivismus</a:t>
                      </a:r>
                      <a:endParaRPr lang="de-CH" sz="1600">
                        <a:effectLst/>
                      </a:endParaRPr>
                    </a:p>
                  </a:txBody>
                  <a:tcPr marL="12700" marR="12700" marT="12700" marB="12700">
                    <a:lnL>
                      <a:noFill/>
                    </a:lnL>
                    <a:lnR>
                      <a:noFill/>
                    </a:lnR>
                    <a:lnT>
                      <a:noFill/>
                    </a:lnT>
                    <a:lnB>
                      <a:noFill/>
                    </a:lnB>
                    <a:noFill/>
                  </a:tcPr>
                </a:tc>
                <a:tc>
                  <a:txBody>
                    <a:bodyPr/>
                    <a:lstStyle/>
                    <a:p>
                      <a:pPr rtl="0" fontAlgn="t">
                        <a:spcBef>
                          <a:spcPts val="0"/>
                        </a:spcBef>
                        <a:spcAft>
                          <a:spcPts val="0"/>
                        </a:spcAft>
                      </a:pPr>
                      <a:r>
                        <a:rPr lang="de-CH" sz="1600" b="0" i="0" u="none" strike="noStrike">
                          <a:solidFill>
                            <a:srgbClr val="000000"/>
                          </a:solidFill>
                          <a:effectLst/>
                          <a:latin typeface="Tahoma" panose="020B0604030504040204" pitchFamily="34" charset="0"/>
                        </a:rPr>
                        <a:t>Kognitive Verhaltenstherapie, Neuropsychologie</a:t>
                      </a:r>
                      <a:endParaRPr lang="de-CH" sz="1600">
                        <a:effectLst/>
                      </a:endParaRPr>
                    </a:p>
                  </a:txBody>
                  <a:tcPr marL="12700" marR="12700" marT="12700" marB="12700">
                    <a:lnL>
                      <a:noFill/>
                    </a:lnL>
                    <a:lnR>
                      <a:noFill/>
                    </a:lnR>
                    <a:lnT>
                      <a:noFill/>
                    </a:lnT>
                    <a:lnB>
                      <a:noFill/>
                    </a:lnB>
                    <a:noFill/>
                  </a:tcPr>
                </a:tc>
                <a:extLst>
                  <a:ext uri="{0D108BD9-81ED-4DB2-BD59-A6C34878D82A}">
                    <a16:rowId xmlns:a16="http://schemas.microsoft.com/office/drawing/2014/main" val="3317312949"/>
                  </a:ext>
                </a:extLst>
              </a:tr>
              <a:tr h="634162">
                <a:tc>
                  <a:txBody>
                    <a:bodyPr/>
                    <a:lstStyle/>
                    <a:p>
                      <a:pPr rtl="0" fontAlgn="t">
                        <a:spcBef>
                          <a:spcPts val="0"/>
                        </a:spcBef>
                        <a:spcAft>
                          <a:spcPts val="0"/>
                        </a:spcAft>
                      </a:pPr>
                      <a:r>
                        <a:rPr lang="de-CH" sz="1600" b="0" i="0" u="none" strike="noStrike">
                          <a:solidFill>
                            <a:srgbClr val="000000"/>
                          </a:solidFill>
                          <a:effectLst/>
                          <a:latin typeface="Tahoma" panose="020B0604030504040204" pitchFamily="34" charset="0"/>
                        </a:rPr>
                        <a:t>Humanistische Psychologie</a:t>
                      </a:r>
                      <a:endParaRPr lang="de-CH" sz="1600">
                        <a:effectLst/>
                      </a:endParaRPr>
                    </a:p>
                  </a:txBody>
                  <a:tcPr marL="12700" marR="12700" marT="12700" marB="12700">
                    <a:lnL>
                      <a:noFill/>
                    </a:lnL>
                    <a:lnR>
                      <a:noFill/>
                    </a:lnR>
                    <a:lnT>
                      <a:noFill/>
                    </a:lnT>
                    <a:lnB>
                      <a:noFill/>
                    </a:lnB>
                    <a:noFill/>
                  </a:tcPr>
                </a:tc>
                <a:tc>
                  <a:txBody>
                    <a:bodyPr/>
                    <a:lstStyle/>
                    <a:p>
                      <a:pPr rtl="0" fontAlgn="t">
                        <a:spcBef>
                          <a:spcPts val="0"/>
                        </a:spcBef>
                        <a:spcAft>
                          <a:spcPts val="0"/>
                        </a:spcAft>
                      </a:pPr>
                      <a:r>
                        <a:rPr lang="de-CH" sz="1600" b="0" i="0" u="none" strike="noStrike">
                          <a:solidFill>
                            <a:srgbClr val="000000"/>
                          </a:solidFill>
                          <a:effectLst/>
                          <a:latin typeface="Tahoma" panose="020B0604030504040204" pitchFamily="34" charset="0"/>
                        </a:rPr>
                        <a:t>Gesprächspsychotherapie, Coaching, Sinn- und Wertearbeit</a:t>
                      </a:r>
                      <a:endParaRPr lang="de-CH" sz="1600">
                        <a:effectLst/>
                      </a:endParaRPr>
                    </a:p>
                  </a:txBody>
                  <a:tcPr marL="12700" marR="12700" marT="12700" marB="12700">
                    <a:lnL>
                      <a:noFill/>
                    </a:lnL>
                    <a:lnR>
                      <a:noFill/>
                    </a:lnR>
                    <a:lnT>
                      <a:noFill/>
                    </a:lnT>
                    <a:lnB>
                      <a:noFill/>
                    </a:lnB>
                    <a:noFill/>
                  </a:tcPr>
                </a:tc>
                <a:extLst>
                  <a:ext uri="{0D108BD9-81ED-4DB2-BD59-A6C34878D82A}">
                    <a16:rowId xmlns:a16="http://schemas.microsoft.com/office/drawing/2014/main" val="2800496756"/>
                  </a:ext>
                </a:extLst>
              </a:tr>
              <a:tr h="337670">
                <a:tc>
                  <a:txBody>
                    <a:bodyPr/>
                    <a:lstStyle/>
                    <a:p>
                      <a:pPr rtl="0" fontAlgn="t">
                        <a:spcBef>
                          <a:spcPts val="0"/>
                        </a:spcBef>
                        <a:spcAft>
                          <a:spcPts val="0"/>
                        </a:spcAft>
                      </a:pPr>
                      <a:r>
                        <a:rPr lang="de-CH" sz="1600" b="0" i="0" u="none" strike="noStrike">
                          <a:solidFill>
                            <a:srgbClr val="000000"/>
                          </a:solidFill>
                          <a:effectLst/>
                          <a:latin typeface="Tahoma" panose="020B0604030504040204" pitchFamily="34" charset="0"/>
                        </a:rPr>
                        <a:t>Systemische Ansätze</a:t>
                      </a:r>
                      <a:endParaRPr lang="de-CH" sz="1600">
                        <a:effectLst/>
                      </a:endParaRPr>
                    </a:p>
                  </a:txBody>
                  <a:tcPr marL="12700" marR="12700" marT="12700" marB="12700">
                    <a:lnL>
                      <a:noFill/>
                    </a:lnL>
                    <a:lnR>
                      <a:noFill/>
                    </a:lnR>
                    <a:lnT>
                      <a:noFill/>
                    </a:lnT>
                    <a:lnB>
                      <a:noFill/>
                    </a:lnB>
                    <a:noFill/>
                  </a:tcPr>
                </a:tc>
                <a:tc>
                  <a:txBody>
                    <a:bodyPr/>
                    <a:lstStyle/>
                    <a:p>
                      <a:pPr rtl="0" fontAlgn="t">
                        <a:spcBef>
                          <a:spcPts val="0"/>
                        </a:spcBef>
                        <a:spcAft>
                          <a:spcPts val="0"/>
                        </a:spcAft>
                      </a:pPr>
                      <a:r>
                        <a:rPr lang="de-CH" sz="1600" b="0" i="0" u="none" strike="noStrike">
                          <a:solidFill>
                            <a:srgbClr val="000000"/>
                          </a:solidFill>
                          <a:effectLst/>
                          <a:latin typeface="Tahoma" panose="020B0604030504040204" pitchFamily="34" charset="0"/>
                        </a:rPr>
                        <a:t>Familientherapie, Organisationsberatung</a:t>
                      </a:r>
                      <a:endParaRPr lang="de-CH" sz="1600">
                        <a:effectLst/>
                      </a:endParaRPr>
                    </a:p>
                  </a:txBody>
                  <a:tcPr marL="12700" marR="12700" marT="12700" marB="12700">
                    <a:lnL>
                      <a:noFill/>
                    </a:lnL>
                    <a:lnR>
                      <a:noFill/>
                    </a:lnR>
                    <a:lnT>
                      <a:noFill/>
                    </a:lnT>
                    <a:lnB>
                      <a:noFill/>
                    </a:lnB>
                    <a:noFill/>
                  </a:tcPr>
                </a:tc>
                <a:extLst>
                  <a:ext uri="{0D108BD9-81ED-4DB2-BD59-A6C34878D82A}">
                    <a16:rowId xmlns:a16="http://schemas.microsoft.com/office/drawing/2014/main" val="3162672134"/>
                  </a:ext>
                </a:extLst>
              </a:tr>
              <a:tr h="337670">
                <a:tc>
                  <a:txBody>
                    <a:bodyPr/>
                    <a:lstStyle/>
                    <a:p>
                      <a:pPr rtl="0" fontAlgn="t">
                        <a:spcBef>
                          <a:spcPts val="0"/>
                        </a:spcBef>
                        <a:spcAft>
                          <a:spcPts val="0"/>
                        </a:spcAft>
                      </a:pPr>
                      <a:r>
                        <a:rPr lang="de-CH" sz="1600" b="0" i="0" u="none" strike="noStrike">
                          <a:solidFill>
                            <a:srgbClr val="000000"/>
                          </a:solidFill>
                          <a:effectLst/>
                          <a:latin typeface="Tahoma" panose="020B0604030504040204" pitchFamily="34" charset="0"/>
                        </a:rPr>
                        <a:t>Biologische Ansätze</a:t>
                      </a:r>
                      <a:endParaRPr lang="de-CH" sz="1600">
                        <a:effectLst/>
                      </a:endParaRPr>
                    </a:p>
                  </a:txBody>
                  <a:tcPr marL="12700" marR="12700" marT="12700" marB="12700">
                    <a:lnL>
                      <a:noFill/>
                    </a:lnL>
                    <a:lnR>
                      <a:noFill/>
                    </a:lnR>
                    <a:lnT>
                      <a:noFill/>
                    </a:lnT>
                    <a:lnB>
                      <a:noFill/>
                    </a:lnB>
                    <a:noFill/>
                  </a:tcPr>
                </a:tc>
                <a:tc>
                  <a:txBody>
                    <a:bodyPr/>
                    <a:lstStyle/>
                    <a:p>
                      <a:pPr rtl="0" fontAlgn="t">
                        <a:spcBef>
                          <a:spcPts val="0"/>
                        </a:spcBef>
                        <a:spcAft>
                          <a:spcPts val="0"/>
                        </a:spcAft>
                      </a:pPr>
                      <a:r>
                        <a:rPr lang="de-CH" sz="1600" b="0" i="0" u="none" strike="noStrike">
                          <a:solidFill>
                            <a:srgbClr val="000000"/>
                          </a:solidFill>
                          <a:effectLst/>
                          <a:latin typeface="Tahoma" panose="020B0604030504040204" pitchFamily="34" charset="0"/>
                        </a:rPr>
                        <a:t>Hirnforschung, Psychopharmaka, Genetik</a:t>
                      </a:r>
                      <a:endParaRPr lang="de-CH" sz="1600">
                        <a:effectLst/>
                      </a:endParaRPr>
                    </a:p>
                  </a:txBody>
                  <a:tcPr marL="12700" marR="12700" marT="12700" marB="12700">
                    <a:lnL>
                      <a:noFill/>
                    </a:lnL>
                    <a:lnR>
                      <a:noFill/>
                    </a:lnR>
                    <a:lnT>
                      <a:noFill/>
                    </a:lnT>
                    <a:lnB>
                      <a:noFill/>
                    </a:lnB>
                    <a:noFill/>
                  </a:tcPr>
                </a:tc>
                <a:extLst>
                  <a:ext uri="{0D108BD9-81ED-4DB2-BD59-A6C34878D82A}">
                    <a16:rowId xmlns:a16="http://schemas.microsoft.com/office/drawing/2014/main" val="3447367718"/>
                  </a:ext>
                </a:extLst>
              </a:tr>
              <a:tr h="337670">
                <a:tc>
                  <a:txBody>
                    <a:bodyPr/>
                    <a:lstStyle/>
                    <a:p>
                      <a:pPr rtl="0" fontAlgn="t">
                        <a:spcBef>
                          <a:spcPts val="0"/>
                        </a:spcBef>
                        <a:spcAft>
                          <a:spcPts val="0"/>
                        </a:spcAft>
                      </a:pPr>
                      <a:r>
                        <a:rPr lang="de-CH" sz="1600" b="0" i="0" u="none" strike="noStrike">
                          <a:solidFill>
                            <a:srgbClr val="000000"/>
                          </a:solidFill>
                          <a:effectLst/>
                          <a:latin typeface="Tahoma" panose="020B0604030504040204" pitchFamily="34" charset="0"/>
                        </a:rPr>
                        <a:t>Positive Psychologie</a:t>
                      </a:r>
                      <a:endParaRPr lang="de-CH" sz="1600">
                        <a:effectLst/>
                      </a:endParaRPr>
                    </a:p>
                  </a:txBody>
                  <a:tcPr marL="12700" marR="12700" marT="12700" marB="12700">
                    <a:lnL>
                      <a:noFill/>
                    </a:lnL>
                    <a:lnR>
                      <a:noFill/>
                    </a:lnR>
                    <a:lnT>
                      <a:noFill/>
                    </a:lnT>
                    <a:lnB>
                      <a:noFill/>
                    </a:lnB>
                    <a:noFill/>
                  </a:tcPr>
                </a:tc>
                <a:tc>
                  <a:txBody>
                    <a:bodyPr/>
                    <a:lstStyle/>
                    <a:p>
                      <a:pPr rtl="0" fontAlgn="t">
                        <a:spcBef>
                          <a:spcPts val="0"/>
                        </a:spcBef>
                        <a:spcAft>
                          <a:spcPts val="0"/>
                        </a:spcAft>
                      </a:pPr>
                      <a:r>
                        <a:rPr lang="de-CH" sz="1600" b="0" i="0" u="none" strike="noStrike" dirty="0">
                          <a:solidFill>
                            <a:srgbClr val="000000"/>
                          </a:solidFill>
                          <a:effectLst/>
                          <a:latin typeface="Tahoma" panose="020B0604030504040204" pitchFamily="34" charset="0"/>
                        </a:rPr>
                        <a:t>Glück, Resilienz, Ressourcenorientierung</a:t>
                      </a:r>
                      <a:endParaRPr lang="de-CH" sz="1600" dirty="0">
                        <a:effectLst/>
                      </a:endParaRPr>
                    </a:p>
                  </a:txBody>
                  <a:tcPr marL="12700" marR="12700" marT="12700" marB="12700">
                    <a:lnL>
                      <a:noFill/>
                    </a:lnL>
                    <a:lnR>
                      <a:noFill/>
                    </a:lnR>
                    <a:lnT>
                      <a:noFill/>
                    </a:lnT>
                    <a:lnB>
                      <a:noFill/>
                    </a:lnB>
                    <a:noFill/>
                  </a:tcPr>
                </a:tc>
                <a:extLst>
                  <a:ext uri="{0D108BD9-81ED-4DB2-BD59-A6C34878D82A}">
                    <a16:rowId xmlns:a16="http://schemas.microsoft.com/office/drawing/2014/main" val="3532618619"/>
                  </a:ext>
                </a:extLst>
              </a:tr>
            </a:tbl>
          </a:graphicData>
        </a:graphic>
      </p:graphicFrame>
      <p:sp>
        <p:nvSpPr>
          <p:cNvPr id="5" name="Rectangle 1">
            <a:extLst>
              <a:ext uri="{FF2B5EF4-FFF2-40B4-BE49-F238E27FC236}">
                <a16:creationId xmlns:a16="http://schemas.microsoft.com/office/drawing/2014/main" id="{778F0426-5AF2-EE12-6EE0-40B970119C3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0923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5" name="Straight Connector 14">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9CD6AFB-48E7-33E3-5D55-6A3EA2B50A8E}"/>
              </a:ext>
            </a:extLst>
          </p:cNvPr>
          <p:cNvSpPr>
            <a:spLocks noGrp="1"/>
          </p:cNvSpPr>
          <p:nvPr>
            <p:ph type="title"/>
          </p:nvPr>
        </p:nvSpPr>
        <p:spPr>
          <a:xfrm>
            <a:off x="728764" y="551145"/>
            <a:ext cx="3805656" cy="5845311"/>
          </a:xfrm>
        </p:spPr>
        <p:txBody>
          <a:bodyPr vert="horz" lIns="91440" tIns="45720" rIns="91440" bIns="45720" rtlCol="0" anchor="b">
            <a:noAutofit/>
          </a:bodyPr>
          <a:lstStyle/>
          <a:p>
            <a:pPr rtl="0">
              <a:spcBef>
                <a:spcPts val="0"/>
              </a:spcBef>
              <a:spcAft>
                <a:spcPts val="0"/>
              </a:spcAft>
            </a:pPr>
            <a:r>
              <a:rPr lang="de-CH" sz="1600" b="1" dirty="0">
                <a:solidFill>
                  <a:schemeClr val="bg1"/>
                </a:solidFill>
                <a:latin typeface="Tahoma" panose="020B0604030504040204" pitchFamily="34" charset="0"/>
                <a:ea typeface="Tahoma" panose="020B0604030504040204" pitchFamily="34" charset="0"/>
                <a:cs typeface="Tahoma" panose="020B0604030504040204" pitchFamily="34" charset="0"/>
              </a:rPr>
              <a:t>Geschichtlicher Rückblick</a:t>
            </a:r>
            <a:br>
              <a:rPr lang="de-CH" sz="16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de-CH" sz="16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de-CH" sz="1600" b="1" i="0" dirty="0">
                <a:solidFill>
                  <a:schemeClr val="bg1"/>
                </a:solidFill>
                <a:latin typeface="Tahoma" panose="020B0604030504040204" pitchFamily="34" charset="0"/>
                <a:ea typeface="Tahoma" panose="020B0604030504040204" pitchFamily="34" charset="0"/>
                <a:cs typeface="Tahoma" panose="020B0604030504040204" pitchFamily="34" charset="0"/>
              </a:rPr>
              <a:t>1911</a:t>
            </a:r>
            <a:r>
              <a:rPr lang="de-CH" sz="1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de-CH"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Alfred Adler gründet die Individualpsychologie</a:t>
            </a:r>
            <a:br>
              <a:rPr lang="de-CH"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de-CH"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1918</a:t>
            </a:r>
            <a:r>
              <a:rPr lang="de-CH"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erste Wiener Erziehungsberatungsstelle </a:t>
            </a:r>
            <a:br>
              <a:rPr lang="de-CH"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de-CH"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1928 </a:t>
            </a:r>
            <a:r>
              <a:rPr lang="de-CH"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Adler verbringt viel Zeit in den USA um Vorträge zu halten</a:t>
            </a:r>
            <a:br>
              <a:rPr lang="de-CH"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de-CH"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1937</a:t>
            </a:r>
            <a:r>
              <a:rPr lang="de-CH"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Tod Alfred Adler </a:t>
            </a:r>
            <a:br>
              <a:rPr lang="de-CH"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de-CH"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1940</a:t>
            </a:r>
            <a:r>
              <a:rPr lang="de-CH"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de-CH" sz="1600" i="0" dirty="0">
                <a:solidFill>
                  <a:schemeClr val="bg1"/>
                </a:solidFill>
                <a:latin typeface="Tahoma" panose="020B0604030504040204" pitchFamily="34" charset="0"/>
                <a:ea typeface="Tahoma" panose="020B0604030504040204" pitchFamily="34" charset="0"/>
                <a:cs typeface="Tahoma" panose="020B0604030504040204" pitchFamily="34" charset="0"/>
              </a:rPr>
              <a:t>Rudolf </a:t>
            </a:r>
            <a:r>
              <a:rPr lang="de-CH" sz="1600" i="0" dirty="0" err="1">
                <a:solidFill>
                  <a:schemeClr val="bg1"/>
                </a:solidFill>
                <a:latin typeface="Tahoma" panose="020B0604030504040204" pitchFamily="34" charset="0"/>
                <a:ea typeface="Tahoma" panose="020B0604030504040204" pitchFamily="34" charset="0"/>
                <a:cs typeface="Tahoma" panose="020B0604030504040204" pitchFamily="34" charset="0"/>
              </a:rPr>
              <a:t>Dreikurs</a:t>
            </a:r>
            <a:r>
              <a:rPr lang="de-CH" sz="1600" i="0" dirty="0">
                <a:solidFill>
                  <a:schemeClr val="bg1"/>
                </a:solidFill>
                <a:latin typeface="Tahoma" panose="020B0604030504040204" pitchFamily="34" charset="0"/>
                <a:ea typeface="Tahoma" panose="020B0604030504040204" pitchFamily="34" charset="0"/>
                <a:cs typeface="Tahoma" panose="020B0604030504040204" pitchFamily="34" charset="0"/>
              </a:rPr>
              <a:t> wird in Chicago sehr aktiv</a:t>
            </a:r>
            <a:r>
              <a:rPr lang="de-CH"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br>
              <a:rPr lang="de-CH"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de-CH"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1971 – 1976 </a:t>
            </a:r>
            <a:r>
              <a:rPr lang="de-CH"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diverse  Individualpsychologische Ausbildungsstätte entstehen in Deutschland</a:t>
            </a:r>
            <a:br>
              <a:rPr lang="de-CH" sz="16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de-CH" sz="1600" b="1" i="0" dirty="0">
                <a:solidFill>
                  <a:schemeClr val="bg1"/>
                </a:solidFill>
                <a:latin typeface="Tahoma" panose="020B0604030504040204" pitchFamily="34" charset="0"/>
                <a:ea typeface="Tahoma" panose="020B0604030504040204" pitchFamily="34" charset="0"/>
                <a:cs typeface="Tahoma" panose="020B0604030504040204" pitchFamily="34" charset="0"/>
              </a:rPr>
              <a:t>1972</a:t>
            </a:r>
            <a:r>
              <a:rPr lang="de-CH" sz="1600" i="0" dirty="0">
                <a:solidFill>
                  <a:schemeClr val="bg1"/>
                </a:solidFill>
                <a:latin typeface="Tahoma" panose="020B0604030504040204" pitchFamily="34" charset="0"/>
                <a:ea typeface="Tahoma" panose="020B0604030504040204" pitchFamily="34" charset="0"/>
                <a:cs typeface="Tahoma" panose="020B0604030504040204" pitchFamily="34" charset="0"/>
              </a:rPr>
              <a:t>: Gründung des Adler-Dreikurs-Instituts (RDI), Deutschland</a:t>
            </a:r>
            <a:br>
              <a:rPr lang="de-CH" sz="1600" i="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de-CH" sz="1600" b="1" i="0" dirty="0">
                <a:solidFill>
                  <a:schemeClr val="bg1"/>
                </a:solidFill>
                <a:latin typeface="Tahoma" panose="020B0604030504040204" pitchFamily="34" charset="0"/>
                <a:ea typeface="Tahoma" panose="020B0604030504040204" pitchFamily="34" charset="0"/>
                <a:cs typeface="Tahoma" panose="020B0604030504040204" pitchFamily="34" charset="0"/>
              </a:rPr>
              <a:t>2000</a:t>
            </a:r>
            <a:r>
              <a:rPr lang="de-CH" sz="1600" i="0" dirty="0">
                <a:solidFill>
                  <a:schemeClr val="bg1"/>
                </a:solidFill>
                <a:latin typeface="Tahoma" panose="020B0604030504040204" pitchFamily="34" charset="0"/>
                <a:ea typeface="Tahoma" panose="020B0604030504040204" pitchFamily="34" charset="0"/>
                <a:cs typeface="Tahoma" panose="020B0604030504040204" pitchFamily="34" charset="0"/>
              </a:rPr>
              <a:t>: Umbenennung in Adler-</a:t>
            </a:r>
            <a:r>
              <a:rPr lang="de-CH" sz="1600" i="0" dirty="0" err="1">
                <a:solidFill>
                  <a:schemeClr val="bg1"/>
                </a:solidFill>
                <a:latin typeface="Tahoma" panose="020B0604030504040204" pitchFamily="34" charset="0"/>
                <a:ea typeface="Tahoma" panose="020B0604030504040204" pitchFamily="34" charset="0"/>
                <a:cs typeface="Tahoma" panose="020B0604030504040204" pitchFamily="34" charset="0"/>
              </a:rPr>
              <a:t>Schoenaker</a:t>
            </a:r>
            <a:r>
              <a:rPr lang="de-CH" sz="1600" i="0" dirty="0">
                <a:solidFill>
                  <a:schemeClr val="bg1"/>
                </a:solidFill>
                <a:latin typeface="Tahoma" panose="020B0604030504040204" pitchFamily="34" charset="0"/>
                <a:ea typeface="Tahoma" panose="020B0604030504040204" pitchFamily="34" charset="0"/>
                <a:cs typeface="Tahoma" panose="020B0604030504040204" pitchFamily="34" charset="0"/>
              </a:rPr>
              <a:t>-Institut, Deutschland</a:t>
            </a:r>
            <a:br>
              <a:rPr lang="de-CH" sz="1600" i="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de-CH" sz="1600" b="1" i="0" dirty="0">
                <a:solidFill>
                  <a:schemeClr val="bg1"/>
                </a:solidFill>
                <a:latin typeface="Tahoma" panose="020B0604030504040204" pitchFamily="34" charset="0"/>
                <a:ea typeface="Tahoma" panose="020B0604030504040204" pitchFamily="34" charset="0"/>
                <a:cs typeface="Tahoma" panose="020B0604030504040204" pitchFamily="34" charset="0"/>
              </a:rPr>
              <a:t>2006</a:t>
            </a:r>
            <a:r>
              <a:rPr lang="de-CH" sz="1600" i="0" dirty="0">
                <a:solidFill>
                  <a:schemeClr val="bg1"/>
                </a:solidFill>
                <a:latin typeface="Tahoma" panose="020B0604030504040204" pitchFamily="34" charset="0"/>
                <a:ea typeface="Tahoma" panose="020B0604030504040204" pitchFamily="34" charset="0"/>
                <a:cs typeface="Tahoma" panose="020B0604030504040204" pitchFamily="34" charset="0"/>
              </a:rPr>
              <a:t>: Gründung der Akademie für Individualpsychologie, Schweiz</a:t>
            </a:r>
            <a:br>
              <a:rPr lang="de-CH" sz="1600" i="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de-CH" sz="1600" b="1" i="0" dirty="0">
                <a:solidFill>
                  <a:schemeClr val="bg1"/>
                </a:solidFill>
                <a:latin typeface="Tahoma" panose="020B0604030504040204" pitchFamily="34" charset="0"/>
                <a:ea typeface="Tahoma" panose="020B0604030504040204" pitchFamily="34" charset="0"/>
                <a:cs typeface="Tahoma" panose="020B0604030504040204" pitchFamily="34" charset="0"/>
              </a:rPr>
              <a:t>Seit 2014</a:t>
            </a:r>
            <a:r>
              <a:rPr lang="de-CH" sz="1600" i="0" dirty="0">
                <a:solidFill>
                  <a:schemeClr val="bg1"/>
                </a:solidFill>
                <a:latin typeface="Tahoma" panose="020B0604030504040204" pitchFamily="34" charset="0"/>
                <a:ea typeface="Tahoma" panose="020B0604030504040204" pitchFamily="34" charset="0"/>
                <a:cs typeface="Tahoma" panose="020B0604030504040204" pitchFamily="34" charset="0"/>
              </a:rPr>
              <a:t>: Adler-Pollak-Institut, Deutschland</a:t>
            </a:r>
            <a:br>
              <a:rPr lang="de-CH" sz="1600" i="0"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sz="1600" i="0" kern="1200" spc="100" baseline="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fik 5" descr="C:\Users\Ruth\Documents\akademie\Bilder Theo Juli 2011\DSC07345.JPG">
            <a:extLst>
              <a:ext uri="{FF2B5EF4-FFF2-40B4-BE49-F238E27FC236}">
                <a16:creationId xmlns:a16="http://schemas.microsoft.com/office/drawing/2014/main" id="{8C806C49-A4BB-2D7C-B9DA-97E70DEA0830}"/>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9416413" y="1128811"/>
            <a:ext cx="1598311" cy="2212196"/>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4" name="Inhaltsplatzhalter 3" descr="Alfred Adler10">
            <a:extLst>
              <a:ext uri="{FF2B5EF4-FFF2-40B4-BE49-F238E27FC236}">
                <a16:creationId xmlns:a16="http://schemas.microsoft.com/office/drawing/2014/main" id="{75B4CB3A-D9A4-75F2-5241-71B0A5F91CC5}"/>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060592" y="1128811"/>
            <a:ext cx="1625964" cy="2212196"/>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8" name="Picture 2" descr="Bild Theo Schoenaker">
            <a:extLst>
              <a:ext uri="{FF2B5EF4-FFF2-40B4-BE49-F238E27FC236}">
                <a16:creationId xmlns:a16="http://schemas.microsoft.com/office/drawing/2014/main" id="{A4F23B4A-AB14-FDAE-D878-C9B027B71B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62239" y="3662741"/>
            <a:ext cx="1708920" cy="221219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1"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89436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A89865A-8F27-5433-ECD5-84853A4C27FA}"/>
              </a:ext>
            </a:extLst>
          </p:cNvPr>
          <p:cNvSpPr>
            <a:spLocks noGrp="1"/>
          </p:cNvSpPr>
          <p:nvPr>
            <p:ph type="title"/>
          </p:nvPr>
        </p:nvSpPr>
        <p:spPr>
          <a:xfrm>
            <a:off x="1015968" y="1084087"/>
            <a:ext cx="4917941" cy="479794"/>
          </a:xfrm>
        </p:spPr>
        <p:txBody>
          <a:bodyPr>
            <a:normAutofit fontScale="90000"/>
          </a:bodyPr>
          <a:lstStyle/>
          <a:p>
            <a:r>
              <a:rPr lang="de-CH" sz="2200" b="1" i="0" u="none" strike="noStrike" dirty="0">
                <a:effectLst/>
                <a:latin typeface="Tahoma" panose="020B0604030504040204" pitchFamily="34" charset="0"/>
              </a:rPr>
              <a:t>Akademie für Individualpsychologie </a:t>
            </a:r>
            <a:br>
              <a:rPr lang="de-CH" sz="6000" b="0" i="0" u="none" strike="noStrike" dirty="0">
                <a:effectLst/>
                <a:latin typeface="Tahoma" panose="020B0604030504040204" pitchFamily="34" charset="0"/>
              </a:rPr>
            </a:br>
            <a:endParaRPr lang="de-DE" dirty="0"/>
          </a:p>
        </p:txBody>
      </p:sp>
      <p:cxnSp>
        <p:nvCxnSpPr>
          <p:cNvPr id="1033" name="Straight Connector 1032">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C8EDA05D-DEAD-744E-DAF7-3A9156BFD606}"/>
              </a:ext>
            </a:extLst>
          </p:cNvPr>
          <p:cNvSpPr>
            <a:spLocks noGrp="1"/>
          </p:cNvSpPr>
          <p:nvPr>
            <p:ph idx="1"/>
          </p:nvPr>
        </p:nvSpPr>
        <p:spPr>
          <a:xfrm>
            <a:off x="1068497" y="1885950"/>
            <a:ext cx="5312254" cy="4429125"/>
          </a:xfrm>
        </p:spPr>
        <p:txBody>
          <a:bodyPr>
            <a:normAutofit/>
          </a:bodyPr>
          <a:lstStyle/>
          <a:p>
            <a:pPr marL="0" indent="0" rtl="0" fontAlgn="base">
              <a:lnSpc>
                <a:spcPct val="100000"/>
              </a:lnSpc>
              <a:spcBef>
                <a:spcPts val="1000"/>
              </a:spcBef>
              <a:spcAft>
                <a:spcPts val="0"/>
              </a:spcAft>
              <a:buNone/>
            </a:pPr>
            <a:endParaRPr lang="de-CH" sz="1100" dirty="0">
              <a:latin typeface="Tahoma" panose="020B0604030504040204" pitchFamily="34" charset="0"/>
            </a:endParaRPr>
          </a:p>
          <a:p>
            <a:pPr rtl="0" fontAlgn="base">
              <a:lnSpc>
                <a:spcPct val="100000"/>
              </a:lnSpc>
              <a:spcBef>
                <a:spcPts val="1000"/>
              </a:spcBef>
              <a:spcAft>
                <a:spcPts val="0"/>
              </a:spcAft>
              <a:buFont typeface="Arial" panose="020B0604020202020204" pitchFamily="34" charset="0"/>
              <a:buChar char="•"/>
            </a:pPr>
            <a:r>
              <a:rPr lang="de-CH" b="0" i="0" u="none" strike="noStrike" dirty="0">
                <a:effectLst/>
                <a:latin typeface="Tahoma" panose="020B0604030504040204" pitchFamily="34" charset="0"/>
              </a:rPr>
              <a:t>Gegründet im Jahr 2006 von Ruth Bärtschi</a:t>
            </a:r>
            <a:endParaRPr lang="de-CH" b="0" i="0" u="none" strike="noStrike" dirty="0">
              <a:effectLst/>
              <a:latin typeface="Arial" panose="020B0604020202020204" pitchFamily="34" charset="0"/>
            </a:endParaRPr>
          </a:p>
          <a:p>
            <a:pPr rtl="0" fontAlgn="base">
              <a:lnSpc>
                <a:spcPct val="100000"/>
              </a:lnSpc>
              <a:spcBef>
                <a:spcPts val="1000"/>
              </a:spcBef>
              <a:spcAft>
                <a:spcPts val="0"/>
              </a:spcAft>
              <a:buFont typeface="Arial" panose="020B0604020202020204" pitchFamily="34" charset="0"/>
              <a:buChar char="•"/>
            </a:pPr>
            <a:r>
              <a:rPr lang="de-CH" b="0" i="0" u="none" strike="noStrike" dirty="0">
                <a:effectLst/>
                <a:latin typeface="Tahoma" panose="020B0604030504040204" pitchFamily="34" charset="0"/>
              </a:rPr>
              <a:t>2008 erste Ausbildungsgruppe mit 22 Studenten</a:t>
            </a:r>
            <a:endParaRPr lang="de-CH" b="0" i="0" u="none" strike="noStrike" dirty="0">
              <a:effectLst/>
              <a:latin typeface="Arial" panose="020B0604020202020204" pitchFamily="34" charset="0"/>
            </a:endParaRPr>
          </a:p>
          <a:p>
            <a:pPr rtl="0" fontAlgn="base">
              <a:lnSpc>
                <a:spcPct val="100000"/>
              </a:lnSpc>
              <a:spcBef>
                <a:spcPts val="1000"/>
              </a:spcBef>
              <a:spcAft>
                <a:spcPts val="0"/>
              </a:spcAft>
              <a:buFont typeface="Arial" panose="020B0604020202020204" pitchFamily="34" charset="0"/>
              <a:buChar char="•"/>
            </a:pPr>
            <a:r>
              <a:rPr lang="de-CH" b="0" i="0" u="none" strike="noStrike" dirty="0">
                <a:effectLst/>
                <a:latin typeface="Tahoma" panose="020B0604030504040204" pitchFamily="34" charset="0"/>
              </a:rPr>
              <a:t>Seitdem 14 Ausbildungsgruppen mit 322 Studierenden</a:t>
            </a:r>
            <a:endParaRPr lang="de-CH" b="0" i="0" u="none" strike="noStrike" dirty="0">
              <a:effectLst/>
              <a:latin typeface="Arial" panose="020B0604020202020204" pitchFamily="34" charset="0"/>
            </a:endParaRPr>
          </a:p>
          <a:p>
            <a:pPr rtl="0" fontAlgn="base">
              <a:lnSpc>
                <a:spcPct val="100000"/>
              </a:lnSpc>
              <a:spcBef>
                <a:spcPts val="1000"/>
              </a:spcBef>
              <a:spcAft>
                <a:spcPts val="0"/>
              </a:spcAft>
              <a:buFont typeface="Arial" panose="020B0604020202020204" pitchFamily="34" charset="0"/>
              <a:buChar char="•"/>
            </a:pPr>
            <a:r>
              <a:rPr lang="de-CH" b="0" i="0" u="none" strike="noStrike" dirty="0">
                <a:effectLst/>
                <a:latin typeface="Tahoma" panose="020B0604030504040204" pitchFamily="34" charset="0"/>
              </a:rPr>
              <a:t>Seit 2010 von der Schweizer Gesellschaft für Beratung (</a:t>
            </a:r>
            <a:r>
              <a:rPr lang="de-CH" b="0" i="0" u="none" strike="noStrike" dirty="0" err="1">
                <a:effectLst/>
                <a:latin typeface="Tahoma" panose="020B0604030504040204" pitchFamily="34" charset="0"/>
              </a:rPr>
              <a:t>SGfB</a:t>
            </a:r>
            <a:r>
              <a:rPr lang="de-CH" b="0" i="0" u="none" strike="noStrike" dirty="0">
                <a:effectLst/>
                <a:latin typeface="Tahoma" panose="020B0604030504040204" pitchFamily="34" charset="0"/>
              </a:rPr>
              <a:t>) anerkannt</a:t>
            </a:r>
            <a:endParaRPr lang="de-CH" b="0" i="0" u="none" strike="noStrike" dirty="0">
              <a:effectLst/>
              <a:latin typeface="Arial" panose="020B0604020202020204" pitchFamily="34" charset="0"/>
            </a:endParaRPr>
          </a:p>
          <a:p>
            <a:pPr rtl="0" fontAlgn="base">
              <a:lnSpc>
                <a:spcPct val="100000"/>
              </a:lnSpc>
              <a:spcBef>
                <a:spcPts val="1000"/>
              </a:spcBef>
              <a:spcAft>
                <a:spcPts val="0"/>
              </a:spcAft>
              <a:buFont typeface="Arial" panose="020B0604020202020204" pitchFamily="34" charset="0"/>
              <a:buChar char="•"/>
            </a:pPr>
            <a:r>
              <a:rPr lang="de-CH" b="0" i="0" u="none" strike="noStrike" dirty="0">
                <a:effectLst/>
                <a:latin typeface="Tahoma" panose="020B0604030504040204" pitchFamily="34" charset="0"/>
              </a:rPr>
              <a:t>Seit 2013 Kollektivmitglied und Bildungspartner der </a:t>
            </a:r>
            <a:r>
              <a:rPr lang="de-CH" b="0" i="0" u="none" strike="noStrike" dirty="0" err="1">
                <a:effectLst/>
                <a:latin typeface="Tahoma" panose="020B0604030504040204" pitchFamily="34" charset="0"/>
              </a:rPr>
              <a:t>SGfB</a:t>
            </a:r>
            <a:endParaRPr lang="de-CH" b="0" i="0" u="none" strike="noStrike" dirty="0">
              <a:effectLst/>
              <a:latin typeface="Arial" panose="020B0604020202020204" pitchFamily="34" charset="0"/>
            </a:endParaRPr>
          </a:p>
          <a:p>
            <a:pPr rtl="0" fontAlgn="base">
              <a:lnSpc>
                <a:spcPct val="100000"/>
              </a:lnSpc>
              <a:spcBef>
                <a:spcPts val="1000"/>
              </a:spcBef>
              <a:spcAft>
                <a:spcPts val="0"/>
              </a:spcAft>
              <a:buFont typeface="Arial" panose="020B0604020202020204" pitchFamily="34" charset="0"/>
              <a:buChar char="•"/>
            </a:pPr>
            <a:r>
              <a:rPr lang="de-CH" b="0" i="0" u="none" strike="noStrike" dirty="0">
                <a:effectLst/>
                <a:latin typeface="Tahoma" panose="020B0604030504040204" pitchFamily="34" charset="0"/>
              </a:rPr>
              <a:t>Seit 2025 unter neuer Leitung (Monique &amp; Daniel Graf und Isabelle &amp; Philippe Sproll)</a:t>
            </a:r>
            <a:endParaRPr lang="de-CH" b="0" i="0" u="none" strike="noStrike" dirty="0">
              <a:effectLst/>
              <a:latin typeface="Arial" panose="020B0604020202020204" pitchFamily="34" charset="0"/>
            </a:endParaRPr>
          </a:p>
          <a:p>
            <a:pPr>
              <a:lnSpc>
                <a:spcPct val="100000"/>
              </a:lnSpc>
            </a:pPr>
            <a:endParaRPr lang="de-DE" sz="1100" dirty="0"/>
          </a:p>
        </p:txBody>
      </p:sp>
      <p:pic>
        <p:nvPicPr>
          <p:cNvPr id="1026" name="Picture 2">
            <a:extLst>
              <a:ext uri="{FF2B5EF4-FFF2-40B4-BE49-F238E27FC236}">
                <a16:creationId xmlns:a16="http://schemas.microsoft.com/office/drawing/2014/main" id="{E30B385C-F970-003A-D24C-2B5D87497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218" r="33965" b="-1"/>
          <a:stretch>
            <a:fillRect/>
          </a:stretch>
        </p:blipFill>
        <p:spPr bwMode="auto">
          <a:xfrm>
            <a:off x="6976934" y="10"/>
            <a:ext cx="5215066" cy="6857990"/>
          </a:xfrm>
          <a:custGeom>
            <a:avLst/>
            <a:gdLst/>
            <a:ahLst/>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a:noFill/>
          <a:extLst>
            <a:ext uri="{909E8E84-426E-40DD-AFC4-6F175D3DCCD1}">
              <a14:hiddenFill xmlns:a14="http://schemas.microsoft.com/office/drawing/2010/main">
                <a:solidFill>
                  <a:srgbClr val="FFFFFF"/>
                </a:solidFill>
              </a14:hiddenFill>
            </a:ext>
          </a:extLst>
        </p:spPr>
      </p:pic>
      <p:sp>
        <p:nvSpPr>
          <p:cNvPr id="103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109119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a:extLst>
            <a:ext uri="{FF2B5EF4-FFF2-40B4-BE49-F238E27FC236}">
              <a16:creationId xmlns:a16="http://schemas.microsoft.com/office/drawing/2014/main" id="{1063E2D7-CA4A-A427-9778-AA4B2B22E5F5}"/>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4824FE0-0BC6-F3B6-CF1F-561FF087F5C6}"/>
              </a:ext>
            </a:extLst>
          </p:cNvPr>
          <p:cNvSpPr>
            <a:spLocks noGrp="1"/>
          </p:cNvSpPr>
          <p:nvPr>
            <p:ph type="ctrTitle"/>
          </p:nvPr>
        </p:nvSpPr>
        <p:spPr>
          <a:xfrm>
            <a:off x="4171951" y="893934"/>
            <a:ext cx="7171902" cy="5713368"/>
          </a:xfrm>
        </p:spPr>
        <p:txBody>
          <a:bodyPr anchor="b">
            <a:normAutofit fontScale="90000"/>
          </a:bodyPr>
          <a:lstStyle/>
          <a:p>
            <a:br>
              <a:rPr lang="de-CH" sz="22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de-CH" sz="2200" b="1" dirty="0">
                <a:solidFill>
                  <a:schemeClr val="tx1"/>
                </a:solidFill>
                <a:latin typeface="Tahoma" panose="020B0604030504040204" pitchFamily="34" charset="0"/>
                <a:ea typeface="Tahoma" panose="020B0604030504040204" pitchFamily="34" charset="0"/>
                <a:cs typeface="Tahoma" panose="020B0604030504040204" pitchFamily="34" charset="0"/>
              </a:rPr>
              <a:t>Das </a:t>
            </a:r>
            <a:r>
              <a:rPr lang="de-CH" sz="2200" b="1" dirty="0" err="1">
                <a:solidFill>
                  <a:schemeClr val="tx1"/>
                </a:solidFill>
                <a:latin typeface="Tahoma" panose="020B0604030504040204" pitchFamily="34" charset="0"/>
                <a:ea typeface="Tahoma" panose="020B0604030504040204" pitchFamily="34" charset="0"/>
                <a:cs typeface="Tahoma" panose="020B0604030504040204" pitchFamily="34" charset="0"/>
              </a:rPr>
              <a:t>Schoenaker</a:t>
            </a:r>
            <a:r>
              <a:rPr lang="de-CH" sz="2200" b="1" dirty="0">
                <a:solidFill>
                  <a:schemeClr val="tx1"/>
                </a:solidFill>
                <a:latin typeface="Tahoma" panose="020B0604030504040204" pitchFamily="34" charset="0"/>
                <a:ea typeface="Tahoma" panose="020B0604030504040204" pitchFamily="34" charset="0"/>
                <a:cs typeface="Tahoma" panose="020B0604030504040204" pitchFamily="34" charset="0"/>
              </a:rPr>
              <a:t>-Konzept an der Akademie</a:t>
            </a:r>
            <a:br>
              <a:rPr lang="de-CH" sz="220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de-CH" sz="18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de-CH" sz="1800" b="1" dirty="0">
                <a:latin typeface="Tahoma" panose="020B0604030504040204" pitchFamily="34" charset="0"/>
                <a:ea typeface="Tahoma" panose="020B0604030504040204" pitchFamily="34" charset="0"/>
                <a:cs typeface="Tahoma" panose="020B0604030504040204" pitchFamily="34" charset="0"/>
              </a:rPr>
              <a:t>Lernen – Erleben – Tun</a:t>
            </a:r>
            <a:br>
              <a:rPr lang="de-CH" sz="1800" b="1" dirty="0">
                <a:latin typeface="Tahoma" panose="020B0604030504040204" pitchFamily="34" charset="0"/>
                <a:ea typeface="Tahoma" panose="020B0604030504040204" pitchFamily="34" charset="0"/>
                <a:cs typeface="Tahoma" panose="020B0604030504040204" pitchFamily="34" charset="0"/>
              </a:rPr>
            </a:br>
            <a:r>
              <a:rPr lang="de-CH" sz="1800" dirty="0">
                <a:latin typeface="Tahoma" panose="020B0604030504040204" pitchFamily="34" charset="0"/>
                <a:ea typeface="Tahoma" panose="020B0604030504040204" pitchFamily="34" charset="0"/>
                <a:cs typeface="Tahoma" panose="020B0604030504040204" pitchFamily="34" charset="0"/>
              </a:rPr>
              <a:t>Methoden: Zuhören, Zuschauen, Erarbeiten, Erlernen, Erleben, Erfühlen, Erfahrung sammeln, Üben</a:t>
            </a:r>
            <a:br>
              <a:rPr lang="de-CH" sz="1800" dirty="0">
                <a:latin typeface="Tahoma" panose="020B0604030504040204" pitchFamily="34" charset="0"/>
                <a:ea typeface="Tahoma" panose="020B0604030504040204" pitchFamily="34" charset="0"/>
                <a:cs typeface="Tahoma" panose="020B0604030504040204" pitchFamily="34" charset="0"/>
              </a:rPr>
            </a:br>
            <a:br>
              <a:rPr lang="de-CH" sz="1800" dirty="0">
                <a:latin typeface="Tahoma" panose="020B0604030504040204" pitchFamily="34" charset="0"/>
                <a:ea typeface="Tahoma" panose="020B0604030504040204" pitchFamily="34" charset="0"/>
                <a:cs typeface="Tahoma" panose="020B0604030504040204" pitchFamily="34" charset="0"/>
              </a:rPr>
            </a:br>
            <a:r>
              <a:rPr lang="de-CH" sz="1800" b="1" dirty="0">
                <a:latin typeface="Tahoma" panose="020B0604030504040204" pitchFamily="34" charset="0"/>
                <a:ea typeface="Tahoma" panose="020B0604030504040204" pitchFamily="34" charset="0"/>
                <a:cs typeface="Tahoma" panose="020B0604030504040204" pitchFamily="34" charset="0"/>
              </a:rPr>
              <a:t>Das Ausbildungsmilieu</a:t>
            </a:r>
            <a:br>
              <a:rPr lang="de-CH" sz="1800" b="1" dirty="0">
                <a:latin typeface="Tahoma" panose="020B0604030504040204" pitchFamily="34" charset="0"/>
                <a:ea typeface="Tahoma" panose="020B0604030504040204" pitchFamily="34" charset="0"/>
                <a:cs typeface="Tahoma" panose="020B0604030504040204" pitchFamily="34" charset="0"/>
              </a:rPr>
            </a:br>
            <a:r>
              <a:rPr lang="de-CH" sz="1800" dirty="0">
                <a:latin typeface="Tahoma" panose="020B0604030504040204" pitchFamily="34" charset="0"/>
                <a:ea typeface="Tahoma" panose="020B0604030504040204" pitchFamily="34" charset="0"/>
                <a:cs typeface="Tahoma" panose="020B0604030504040204" pitchFamily="34" charset="0"/>
              </a:rPr>
              <a:t>Werte: Respekt, Achtung, Wertschätzung, Ermutigung, Achtsamkeit, Einfühlung, Unterstützung, Gleichwertigkeit</a:t>
            </a:r>
            <a:br>
              <a:rPr lang="de-CH" sz="1800" dirty="0">
                <a:latin typeface="Tahoma" panose="020B0604030504040204" pitchFamily="34" charset="0"/>
                <a:ea typeface="Tahoma" panose="020B0604030504040204" pitchFamily="34" charset="0"/>
                <a:cs typeface="Tahoma" panose="020B0604030504040204" pitchFamily="34" charset="0"/>
              </a:rPr>
            </a:br>
            <a:br>
              <a:rPr lang="de-CH" sz="1800" dirty="0">
                <a:latin typeface="Tahoma" panose="020B0604030504040204" pitchFamily="34" charset="0"/>
                <a:ea typeface="Tahoma" panose="020B0604030504040204" pitchFamily="34" charset="0"/>
                <a:cs typeface="Tahoma" panose="020B0604030504040204" pitchFamily="34" charset="0"/>
              </a:rPr>
            </a:br>
            <a:r>
              <a:rPr lang="de-CH" sz="1800" b="1" dirty="0">
                <a:latin typeface="Tahoma" panose="020B0604030504040204" pitchFamily="34" charset="0"/>
                <a:ea typeface="Tahoma" panose="020B0604030504040204" pitchFamily="34" charset="0"/>
                <a:cs typeface="Tahoma" panose="020B0604030504040204" pitchFamily="34" charset="0"/>
              </a:rPr>
              <a:t>Die «Offene Werkstatt»</a:t>
            </a:r>
            <a:br>
              <a:rPr lang="de-CH" sz="1800" b="1" dirty="0">
                <a:latin typeface="Tahoma" panose="020B0604030504040204" pitchFamily="34" charset="0"/>
                <a:ea typeface="Tahoma" panose="020B0604030504040204" pitchFamily="34" charset="0"/>
                <a:cs typeface="Tahoma" panose="020B0604030504040204" pitchFamily="34" charset="0"/>
              </a:rPr>
            </a:br>
            <a:r>
              <a:rPr lang="de-CH" sz="1800" dirty="0">
                <a:latin typeface="Tahoma" panose="020B0604030504040204" pitchFamily="34" charset="0"/>
                <a:ea typeface="Tahoma" panose="020B0604030504040204" pitchFamily="34" charset="0"/>
                <a:cs typeface="Tahoma" panose="020B0604030504040204" pitchFamily="34" charset="0"/>
              </a:rPr>
              <a:t>Beratung als erlebte Demonstration – für sich selbst und für andere</a:t>
            </a:r>
            <a:br>
              <a:rPr lang="de-CH" sz="1800" dirty="0">
                <a:latin typeface="Tahoma" panose="020B0604030504040204" pitchFamily="34" charset="0"/>
                <a:ea typeface="Tahoma" panose="020B0604030504040204" pitchFamily="34" charset="0"/>
                <a:cs typeface="Tahoma" panose="020B0604030504040204" pitchFamily="34" charset="0"/>
              </a:rPr>
            </a:br>
            <a:br>
              <a:rPr lang="de-CH" sz="1800" dirty="0">
                <a:latin typeface="Tahoma" panose="020B0604030504040204" pitchFamily="34" charset="0"/>
                <a:ea typeface="Tahoma" panose="020B0604030504040204" pitchFamily="34" charset="0"/>
                <a:cs typeface="Tahoma" panose="020B0604030504040204" pitchFamily="34" charset="0"/>
              </a:rPr>
            </a:br>
            <a:r>
              <a:rPr lang="de-CH" sz="1800" b="1" dirty="0">
                <a:latin typeface="Tahoma" panose="020B0604030504040204" pitchFamily="34" charset="0"/>
                <a:ea typeface="Tahoma" panose="020B0604030504040204" pitchFamily="34" charset="0"/>
                <a:cs typeface="Tahoma" panose="020B0604030504040204" pitchFamily="34" charset="0"/>
              </a:rPr>
              <a:t>Lernvertiefung an der Akademie</a:t>
            </a:r>
            <a:br>
              <a:rPr lang="de-CH" sz="1800" b="1" dirty="0">
                <a:latin typeface="Tahoma" panose="020B0604030504040204" pitchFamily="34" charset="0"/>
                <a:ea typeface="Tahoma" panose="020B0604030504040204" pitchFamily="34" charset="0"/>
                <a:cs typeface="Tahoma" panose="020B0604030504040204" pitchFamily="34" charset="0"/>
              </a:rPr>
            </a:br>
            <a:r>
              <a:rPr lang="de-CH" sz="1800" dirty="0">
                <a:latin typeface="Tahoma" panose="020B0604030504040204" pitchFamily="34" charset="0"/>
                <a:ea typeface="Tahoma" panose="020B0604030504040204" pitchFamily="34" charset="0"/>
                <a:cs typeface="Tahoma" panose="020B0604030504040204" pitchFamily="34" charset="0"/>
              </a:rPr>
              <a:t>Theoretische Vertiefung durch Kurzstatements aller Studierenden in Gruppen, Raum für Fragenklärung und den Umgang mit Unsicherheiten</a:t>
            </a:r>
            <a:br>
              <a:rPr lang="de-CH" sz="1800" dirty="0">
                <a:latin typeface="Tahoma" panose="020B0604030504040204" pitchFamily="34" charset="0"/>
                <a:ea typeface="Tahoma" panose="020B0604030504040204" pitchFamily="34" charset="0"/>
                <a:cs typeface="Tahoma" panose="020B0604030504040204" pitchFamily="34" charset="0"/>
              </a:rPr>
            </a:br>
            <a:br>
              <a:rPr lang="de-CH" sz="1800" dirty="0">
                <a:latin typeface="Tahoma" panose="020B0604030504040204" pitchFamily="34" charset="0"/>
                <a:ea typeface="Tahoma" panose="020B0604030504040204" pitchFamily="34" charset="0"/>
                <a:cs typeface="Tahoma" panose="020B0604030504040204" pitchFamily="34" charset="0"/>
              </a:rPr>
            </a:br>
            <a:r>
              <a:rPr lang="de-CH" sz="1800" b="1" dirty="0">
                <a:latin typeface="Tahoma" panose="020B0604030504040204" pitchFamily="34" charset="0"/>
                <a:ea typeface="Tahoma" panose="020B0604030504040204" pitchFamily="34" charset="0"/>
                <a:cs typeface="Tahoma" panose="020B0604030504040204" pitchFamily="34" charset="0"/>
              </a:rPr>
              <a:t>Das Lehrgespräch</a:t>
            </a:r>
            <a:br>
              <a:rPr lang="de-CH" sz="1800" b="1" dirty="0">
                <a:latin typeface="Tahoma" panose="020B0604030504040204" pitchFamily="34" charset="0"/>
                <a:ea typeface="Tahoma" panose="020B0604030504040204" pitchFamily="34" charset="0"/>
                <a:cs typeface="Tahoma" panose="020B0604030504040204" pitchFamily="34" charset="0"/>
              </a:rPr>
            </a:br>
            <a:r>
              <a:rPr lang="de-CH" sz="1800" dirty="0">
                <a:latin typeface="Tahoma" panose="020B0604030504040204" pitchFamily="34" charset="0"/>
                <a:ea typeface="Tahoma" panose="020B0604030504040204" pitchFamily="34" charset="0"/>
                <a:cs typeface="Tahoma" panose="020B0604030504040204" pitchFamily="34" charset="0"/>
              </a:rPr>
              <a:t>Einmal pro Semester: Sammlung und Diskussion offener Fragen aus dem bisherigen Unterricht</a:t>
            </a:r>
            <a:br>
              <a:rPr lang="de-CH" sz="1800" dirty="0">
                <a:latin typeface="Tahoma" panose="020B0604030504040204" pitchFamily="34" charset="0"/>
                <a:ea typeface="Tahoma" panose="020B0604030504040204" pitchFamily="34" charset="0"/>
                <a:cs typeface="Tahoma" panose="020B0604030504040204" pitchFamily="34" charset="0"/>
              </a:rPr>
            </a:br>
            <a:br>
              <a:rPr lang="de-CH" sz="1600" dirty="0"/>
            </a:br>
            <a:br>
              <a:rPr lang="de-CH" sz="1600" dirty="0"/>
            </a:br>
            <a:endParaRPr lang="de-DE" sz="1600" dirty="0">
              <a:solidFill>
                <a:schemeClr val="tx1"/>
              </a:solidFill>
            </a:endParaRPr>
          </a:p>
        </p:txBody>
      </p:sp>
      <p:pic>
        <p:nvPicPr>
          <p:cNvPr id="4" name="Picture 3" descr="Buntstifte in einem Bleistifthalter, der sich auf einem Holztisch befindet.">
            <a:extLst>
              <a:ext uri="{FF2B5EF4-FFF2-40B4-BE49-F238E27FC236}">
                <a16:creationId xmlns:a16="http://schemas.microsoft.com/office/drawing/2014/main" id="{6B5380BC-5B18-2242-85FF-FD24DDD6BA4E}"/>
              </a:ext>
            </a:extLst>
          </p:cNvPr>
          <p:cNvPicPr>
            <a:picLocks noChangeAspect="1"/>
          </p:cNvPicPr>
          <p:nvPr/>
        </p:nvPicPr>
        <p:blipFill>
          <a:blip r:embed="rId2"/>
          <a:srcRect l="30870" r="-1" b="-1"/>
          <a:stretch>
            <a:fillRect/>
          </a:stretch>
        </p:blipFill>
        <p:spPr>
          <a:xfrm>
            <a:off x="-2497709" y="10"/>
            <a:ext cx="6343228" cy="6857990"/>
          </a:xfrm>
          <a:prstGeom prst="rect">
            <a:avLst/>
          </a:prstGeom>
        </p:spPr>
      </p:pic>
      <p:sp>
        <p:nvSpPr>
          <p:cNvPr id="57"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88605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a:extLst>
            <a:ext uri="{FF2B5EF4-FFF2-40B4-BE49-F238E27FC236}">
              <a16:creationId xmlns:a16="http://schemas.microsoft.com/office/drawing/2014/main" id="{B7D71569-CDD7-B285-BC3F-C013A7B50422}"/>
            </a:ext>
          </a:extLst>
        </p:cNvPr>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untstifte in einem Bleistifthalter, der sich auf einem Holztisch befindet.">
            <a:extLst>
              <a:ext uri="{FF2B5EF4-FFF2-40B4-BE49-F238E27FC236}">
                <a16:creationId xmlns:a16="http://schemas.microsoft.com/office/drawing/2014/main" id="{B48453B7-1962-69CA-7EBC-6293812B7E03}"/>
              </a:ext>
            </a:extLst>
          </p:cNvPr>
          <p:cNvPicPr>
            <a:picLocks noChangeAspect="1"/>
          </p:cNvPicPr>
          <p:nvPr/>
        </p:nvPicPr>
        <p:blipFill>
          <a:blip r:embed="rId2"/>
          <a:srcRect t="15730"/>
          <a:stretch>
            <a:fillRect/>
          </a:stretch>
        </p:blipFill>
        <p:spPr>
          <a:xfrm>
            <a:off x="1" y="10"/>
            <a:ext cx="12191999" cy="6857990"/>
          </a:xfrm>
          <a:prstGeom prst="rect">
            <a:avLst/>
          </a:prstGeom>
        </p:spPr>
      </p:pic>
      <p:sp>
        <p:nvSpPr>
          <p:cNvPr id="64" name="Rectangle 63">
            <a:extLst>
              <a:ext uri="{FF2B5EF4-FFF2-40B4-BE49-F238E27FC236}">
                <a16:creationId xmlns:a16="http://schemas.microsoft.com/office/drawing/2014/main" id="{E4398140-F067-40E9-892C-4DB04C70B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44600" y="-1244600"/>
            <a:ext cx="6858000" cy="9347200"/>
          </a:xfrm>
          <a:prstGeom prst="rect">
            <a:avLst/>
          </a:prstGeom>
          <a:gradFill>
            <a:gsLst>
              <a:gs pos="100000">
                <a:srgbClr val="000000">
                  <a:alpha val="0"/>
                </a:srgbClr>
              </a:gs>
              <a:gs pos="0">
                <a:schemeClr val="tx1"/>
              </a:gs>
              <a:gs pos="0">
                <a:srgbClr val="000000">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B492F32-C587-D390-4D27-D05D559CDEB9}"/>
              </a:ext>
            </a:extLst>
          </p:cNvPr>
          <p:cNvSpPr>
            <a:spLocks noGrp="1"/>
          </p:cNvSpPr>
          <p:nvPr>
            <p:ph type="ctrTitle"/>
          </p:nvPr>
        </p:nvSpPr>
        <p:spPr>
          <a:xfrm>
            <a:off x="758951" y="1143001"/>
            <a:ext cx="5570411" cy="3557588"/>
          </a:xfrm>
        </p:spPr>
        <p:txBody>
          <a:bodyPr anchor="b">
            <a:normAutofit/>
          </a:bodyPr>
          <a:lstStyle/>
          <a:p>
            <a:r>
              <a:rPr lang="de-DE" sz="3600" dirty="0">
                <a:solidFill>
                  <a:srgbClr val="FFFFFF"/>
                </a:solidFill>
              </a:rPr>
              <a:t>Erzähle mir und ich vergesse,</a:t>
            </a:r>
            <a:br>
              <a:rPr lang="de-DE" sz="3600" dirty="0">
                <a:solidFill>
                  <a:srgbClr val="FFFFFF"/>
                </a:solidFill>
              </a:rPr>
            </a:br>
            <a:r>
              <a:rPr lang="de-DE" sz="3600" dirty="0">
                <a:solidFill>
                  <a:srgbClr val="FFFFFF"/>
                </a:solidFill>
              </a:rPr>
              <a:t>zeige mir und ich erinnere,</a:t>
            </a:r>
            <a:br>
              <a:rPr lang="de-DE" sz="3600" dirty="0">
                <a:solidFill>
                  <a:srgbClr val="FFFFFF"/>
                </a:solidFill>
              </a:rPr>
            </a:br>
            <a:r>
              <a:rPr lang="de-DE" sz="3600" dirty="0">
                <a:solidFill>
                  <a:srgbClr val="FFFFFF"/>
                </a:solidFill>
              </a:rPr>
              <a:t>lasse mich tun und ich verstehe. </a:t>
            </a:r>
            <a:br>
              <a:rPr lang="de-DE" sz="3600" dirty="0">
                <a:solidFill>
                  <a:srgbClr val="FFFFFF"/>
                </a:solidFill>
              </a:rPr>
            </a:br>
            <a:r>
              <a:rPr lang="de-DE" sz="3600" dirty="0">
                <a:solidFill>
                  <a:srgbClr val="FFFFFF"/>
                </a:solidFill>
              </a:rPr>
              <a:t>Konfuzius 551 v </a:t>
            </a:r>
            <a:r>
              <a:rPr lang="de-DE" sz="3600" dirty="0" err="1">
                <a:solidFill>
                  <a:srgbClr val="FFFFFF"/>
                </a:solidFill>
              </a:rPr>
              <a:t>Chr</a:t>
            </a:r>
            <a:br>
              <a:rPr lang="de-DE" sz="1600" dirty="0">
                <a:solidFill>
                  <a:srgbClr val="FFFFFF"/>
                </a:solidFill>
              </a:rPr>
            </a:br>
            <a:br>
              <a:rPr lang="de-DE" sz="1600" dirty="0">
                <a:solidFill>
                  <a:srgbClr val="FFFFFF"/>
                </a:solidFill>
              </a:rPr>
            </a:br>
            <a:endParaRPr lang="de-DE" sz="1600" dirty="0">
              <a:solidFill>
                <a:srgbClr val="FFFFFF"/>
              </a:solidFill>
            </a:endParaRPr>
          </a:p>
        </p:txBody>
      </p:sp>
      <p:cxnSp>
        <p:nvCxnSpPr>
          <p:cNvPr id="66" name="Straight Connector 65">
            <a:extLst>
              <a:ext uri="{FF2B5EF4-FFF2-40B4-BE49-F238E27FC236}">
                <a16:creationId xmlns:a16="http://schemas.microsoft.com/office/drawing/2014/main" id="{17726E8A-324C-4684-96F2-AFDDFB2F14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58952" y="4291242"/>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8"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05216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otalTime>0</TotalTime>
  <Words>1597</Words>
  <Application>Microsoft Macintosh PowerPoint</Application>
  <PresentationFormat>Breitbild</PresentationFormat>
  <Paragraphs>190</Paragraphs>
  <Slides>28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28</vt:i4>
      </vt:variant>
    </vt:vector>
  </HeadingPairs>
  <TitlesOfParts>
    <vt:vector size="35" baseType="lpstr">
      <vt:lpstr>Antique Olive</vt:lpstr>
      <vt:lpstr>Arial</vt:lpstr>
      <vt:lpstr>Avenir Next LT Pro</vt:lpstr>
      <vt:lpstr>Noto Sans Symbols</vt:lpstr>
      <vt:lpstr>Sitka Banner</vt:lpstr>
      <vt:lpstr>Tahoma</vt:lpstr>
      <vt:lpstr>HeadlinesVTI</vt:lpstr>
      <vt:lpstr>Willkommen an der Akademie für Individualpsychologie</vt:lpstr>
      <vt:lpstr>Kennenlernen  Geschichtlicher Rückblick  Das Schoenaker-Konzept  Infos  Erster Einblick in «Lebensstil»  Tutoren kennen lernen  Grundlagen der Individualpsychologie (Einführung)  Die Kunst der Ermutigung  Technik – die fünf Lebensaufgaben </vt:lpstr>
      <vt:lpstr> Gesamtleitung AFI: Leitungsteam Isabelle &amp; Philippe Sproll / Monique &amp; Daniel Graf   Monique Schulleitung 50% Isabelle Leitung Administration &amp; Marketing 50%  Philippe Geschäftsleitung 9 Tutorinnen und Tutoren 3 Ausbildungsgruppenleiterinnen 13 Referentinnen &amp; Referenten 3 Delegierte für Supervision  4 Prüfungsexperten  </vt:lpstr>
      <vt:lpstr> Einführung in die Individualpsychologie   Die Individualpsychologie wurde vom österreichischen Psychiater Alfred Adler (1870–1937) begründet und stellt neben der Psychoanalyse (Sigmund Freud) und der Analytischen Psychologie (Carl Gustav Jung) eine der drei klassischen Richtungen der Tiefenpsychologie dar.  Adlers Individualpsychologie geht davon aus, dass das menschliche Verhalten ganzheitlich verstanden werden muss, also im Kontext der Persönlichkeit, Lebensgeschichte und sozialen Einbettung. Der Begriff „individuell“ bedeutet hier nicht „einzeln“ im Sinne von isoliert, sondern „unteilbar“ die Persönlichkeit ist eine Einheit. </vt:lpstr>
      <vt:lpstr> Das Einzigartige an der Tiefenpsychologie  1. Unbewusstes als zentrale     Erklärungsebene  2. Kindheit als prägende     Lebensphase  3. Subjektive Bedeutung statt     nur Verhalten  4. Therapie oder Beratung als    „Aufdecken“ -  damit     Veränderungen „von innen    heraus“ zu ermöglichen    </vt:lpstr>
      <vt:lpstr>Geschichtlicher Rückblick  1911 Alfred Adler gründet die Individualpsychologie 1918 erste Wiener Erziehungsberatungsstelle  1928 Adler verbringt viel Zeit in den USA um Vorträge zu halten 1937 Tod Alfred Adler  1940 Rudolf Dreikurs wird in Chicago sehr aktiv  1971 – 1976 diverse  Individualpsychologische Ausbildungsstätte entstehen in Deutschland 1972: Gründung des Adler-Dreikurs-Instituts (RDI), Deutschland 2000: Umbenennung in Adler-Schoenaker-Institut, Deutschland 2006: Gründung der Akademie für Individualpsychologie, Schweiz Seit 2014: Adler-Pollak-Institut, Deutschland </vt:lpstr>
      <vt:lpstr>Akademie für Individualpsychologie  </vt:lpstr>
      <vt:lpstr> Das Schoenaker-Konzept an der Akademie  Lernen – Erleben – Tun Methoden: Zuhören, Zuschauen, Erarbeiten, Erlernen, Erleben, Erfühlen, Erfahrung sammeln, Üben  Das Ausbildungsmilieu Werte: Respekt, Achtung, Wertschätzung, Ermutigung, Achtsamkeit, Einfühlung, Unterstützung, Gleichwertigkeit  Die «Offene Werkstatt» Beratung als erlebte Demonstration – für sich selbst und für andere  Lernvertiefung an der Akademie Theoretische Vertiefung durch Kurzstatements aller Studierenden in Gruppen, Raum für Fragenklärung und den Umgang mit Unsicherheiten  Das Lehrgespräch Einmal pro Semester: Sammlung und Diskussion offener Fragen aus dem bisherigen Unterricht   </vt:lpstr>
      <vt:lpstr>Erzähle mir und ich vergesse, zeige mir und ich erinnere, lasse mich tun und ich verstehe.  Konfuzius 551 v Chr  </vt:lpstr>
      <vt:lpstr>PowerPoint-Präsentation</vt:lpstr>
      <vt:lpstr>PowerPoint-Präsentation</vt:lpstr>
      <vt:lpstr>Allgemeine Informationen:    Parkplätze Abmelden, immer schriftlich an AGL  Vertretung bei Abwesenheit, selbst organisieren Tagesende Sonntag – Möglichkeit die Mittagspause um 15 Min zu verkürzen Teilnehmerliste (Änderungen) was darf auf Login?  Literaturliste Kontrollblatt Ende 6. Semester abgeben Blocktage, im 2. Jahr extern  Vorträge Grundlagen der IP (Zettel zum Eintragen) Tutoreneinteilung Login Gruppe  Verschwiegenheitserklärung (Schweigepflicht über Gehörtes) wurde mit Unterschrift beim Vertrag eingeholt   </vt:lpstr>
      <vt:lpstr>Grundlagen der Individual-psychologie</vt:lpstr>
      <vt:lpstr>PowerPoint-Präsentation</vt:lpstr>
      <vt:lpstr>PowerPoint-Präsentation</vt:lpstr>
      <vt:lpstr> DIE INDIVIDUALPSYCHOLOGIE  ALFRED ADLERS   Individualpsychologie bedeutet die Lehre des unteilbaren Menschen (individere). Freud betonte die Aufspaltung der Persönlichkeit.   Die Individualpsychologie ist zielgerichtet und betont die soziale Zugehörigkeit des Menschen.   Kausale Psychologie Erlebnis (Ursache) Verhalten   Finale Psychologie Erlebnis - Schlussfolgerung  Verhalten  Ziel (erreichen/vermeiden)  </vt:lpstr>
      <vt:lpstr>  Konzepte </vt:lpstr>
      <vt:lpstr> Die 5  Lebens-aufgaben  nach Adler / Dreikurs &amp; Mosak</vt:lpstr>
      <vt:lpstr>  Liebe  nach Adler</vt:lpstr>
      <vt:lpstr>  Arbeit  nach Adler</vt:lpstr>
      <vt:lpstr> Ge-meinschaft  nach Adler</vt:lpstr>
      <vt:lpstr>  Selbst nach Dreikurs/Mosak</vt:lpstr>
      <vt:lpstr>  Kosmos nach Dreikurs/Mosak</vt:lpstr>
      <vt:lpstr>Ermutigung </vt:lpstr>
      <vt:lpstr>  Ziel der  Ermutigung</vt:lpstr>
      <vt:lpstr>  Die 3 Ebenen der Ermutigung nach Adler</vt:lpstr>
      <vt:lpstr>A – Säule (Ebene 2&amp;3)   Existentielle Ermutigung stärkt das Innenkriterium   Ergibt: Glaube an sich Vertrauen in sich Selbstannahme Ich bin ich – und das ist gut so  Ich kann was  </vt:lpstr>
      <vt:lpstr> Ermutigung ist eine Lebens- einstellung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Graf</dc:creator>
  <cp:lastModifiedBy>Daniel Graf</cp:lastModifiedBy>
  <cp:revision>6</cp:revision>
  <dcterms:created xsi:type="dcterms:W3CDTF">2025-07-16T14:54:40Z</dcterms:created>
  <dcterms:modified xsi:type="dcterms:W3CDTF">2025-08-29T06:17:41Z</dcterms:modified>
</cp:coreProperties>
</file>